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5.xml" ContentType="application/vnd.openxmlformats-officedocument.them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  <p:sldMasterId id="2147483955" r:id="rId2"/>
    <p:sldMasterId id="2147483979" r:id="rId3"/>
    <p:sldMasterId id="2147483999" r:id="rId4"/>
    <p:sldMasterId id="2147484019" r:id="rId5"/>
  </p:sldMasterIdLst>
  <p:notesMasterIdLst>
    <p:notesMasterId r:id="rId20"/>
  </p:notesMasterIdLst>
  <p:handoutMasterIdLst>
    <p:handoutMasterId r:id="rId21"/>
  </p:handoutMasterIdLst>
  <p:sldIdLst>
    <p:sldId id="257" r:id="rId6"/>
    <p:sldId id="308" r:id="rId7"/>
    <p:sldId id="284" r:id="rId8"/>
    <p:sldId id="259" r:id="rId9"/>
    <p:sldId id="314" r:id="rId10"/>
    <p:sldId id="280" r:id="rId11"/>
    <p:sldId id="285" r:id="rId12"/>
    <p:sldId id="313" r:id="rId13"/>
    <p:sldId id="309" r:id="rId14"/>
    <p:sldId id="279" r:id="rId15"/>
    <p:sldId id="310" r:id="rId16"/>
    <p:sldId id="295" r:id="rId17"/>
    <p:sldId id="296" r:id="rId18"/>
    <p:sldId id="297" r:id="rId19"/>
  </p:sldIdLst>
  <p:sldSz cx="12192000" cy="6858000"/>
  <p:notesSz cx="6858000" cy="9945688"/>
  <p:custDataLst>
    <p:tags r:id="rId22"/>
  </p:custDataLst>
  <p:defaultTextStyle>
    <a:defPPr>
      <a:defRPr lang="de-DE"/>
    </a:defPPr>
    <a:lvl1pPr marL="0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08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16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24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31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ine et Pierre-André" initials="SeP" lastIdx="9" clrIdx="0"/>
  <p:cmAuthor id="2" name="Station" initials="S" lastIdx="1" clrIdx="1"/>
  <p:cmAuthor id="3" name="Olivier" initials="S" lastIdx="17" clrIdx="2"/>
  <p:cmAuthor id="4" name="adminr" initials="a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9EC8"/>
    <a:srgbClr val="000000"/>
    <a:srgbClr val="2A3169"/>
    <a:srgbClr val="322C78"/>
    <a:srgbClr val="2D3A80"/>
    <a:srgbClr val="3B3091"/>
    <a:srgbClr val="BFBFBF"/>
    <a:srgbClr val="4F698B"/>
    <a:srgbClr val="4A6282"/>
    <a:srgbClr val="6CA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084" autoAdjust="0"/>
  </p:normalViewPr>
  <p:slideViewPr>
    <p:cSldViewPr snapToGrid="0" snapToObjects="1">
      <p:cViewPr>
        <p:scale>
          <a:sx n="58" d="100"/>
          <a:sy n="58" d="100"/>
        </p:scale>
        <p:origin x="988" y="4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93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371"/>
    </p:cViewPr>
  </p:sorterViewPr>
  <p:notesViewPr>
    <p:cSldViewPr snapToGrid="0" snapToObjects="1">
      <p:cViewPr varScale="1">
        <p:scale>
          <a:sx n="77" d="100"/>
          <a:sy n="77" d="100"/>
        </p:scale>
        <p:origin x="3270" y="96"/>
      </p:cViewPr>
      <p:guideLst>
        <p:guide orient="horz" pos="3132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04" cy="496745"/>
          </a:xfrm>
          <a:prstGeom prst="rect">
            <a:avLst/>
          </a:prstGeom>
        </p:spPr>
        <p:txBody>
          <a:bodyPr vert="horz" lIns="88637" tIns="44318" rIns="88637" bIns="4431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64" y="0"/>
            <a:ext cx="2972004" cy="496745"/>
          </a:xfrm>
          <a:prstGeom prst="rect">
            <a:avLst/>
          </a:prstGeom>
        </p:spPr>
        <p:txBody>
          <a:bodyPr vert="horz" lIns="88637" tIns="44318" rIns="88637" bIns="44318" rtlCol="0"/>
          <a:lstStyle>
            <a:lvl1pPr algn="r">
              <a:defRPr sz="1200"/>
            </a:lvl1pPr>
          </a:lstStyle>
          <a:p>
            <a:fld id="{4BD2F89C-5B9E-47D5-97EA-7E94A03F3BAD}" type="datetimeFigureOut">
              <a:rPr lang="en-US" smtClean="0"/>
              <a:pPr/>
              <a:t>2/11/2025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401"/>
            <a:ext cx="2972004" cy="496745"/>
          </a:xfrm>
          <a:prstGeom prst="rect">
            <a:avLst/>
          </a:prstGeom>
        </p:spPr>
        <p:txBody>
          <a:bodyPr vert="horz" lIns="88637" tIns="44318" rIns="88637" bIns="4431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64" y="9447401"/>
            <a:ext cx="2972004" cy="496745"/>
          </a:xfrm>
          <a:prstGeom prst="rect">
            <a:avLst/>
          </a:prstGeom>
        </p:spPr>
        <p:txBody>
          <a:bodyPr vert="horz" lIns="88637" tIns="44318" rIns="88637" bIns="44318" rtlCol="0" anchor="b"/>
          <a:lstStyle>
            <a:lvl1pPr algn="r">
              <a:defRPr sz="1200"/>
            </a:lvl1pPr>
          </a:lstStyle>
          <a:p>
            <a:fld id="{9EC16AE0-9542-4D5B-AF70-A50F5AFBFBE0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189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5"/>
          </a:xfrm>
          <a:prstGeom prst="rect">
            <a:avLst/>
          </a:prstGeom>
        </p:spPr>
        <p:txBody>
          <a:bodyPr vert="horz" lIns="96012" tIns="48006" rIns="96012" bIns="48006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285"/>
          </a:xfrm>
          <a:prstGeom prst="rect">
            <a:avLst/>
          </a:prstGeom>
        </p:spPr>
        <p:txBody>
          <a:bodyPr vert="horz" lIns="96012" tIns="48006" rIns="96012" bIns="48006" rtlCol="0"/>
          <a:lstStyle>
            <a:lvl1pPr algn="r">
              <a:defRPr sz="1300"/>
            </a:lvl1pPr>
          </a:lstStyle>
          <a:p>
            <a:fld id="{2FB4FF29-EE9A-4D47-9F1A-289A80693C0F}" type="datetimeFigureOut">
              <a:rPr lang="en-GB" smtClean="0"/>
              <a:pPr/>
              <a:t>11/02/2025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7713"/>
            <a:ext cx="662940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12" tIns="48006" rIns="96012" bIns="48006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24201"/>
            <a:ext cx="5486400" cy="4475560"/>
          </a:xfrm>
          <a:prstGeom prst="rect">
            <a:avLst/>
          </a:prstGeom>
        </p:spPr>
        <p:txBody>
          <a:bodyPr vert="horz" lIns="96012" tIns="48006" rIns="96012" bIns="48006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5"/>
          </a:xfrm>
          <a:prstGeom prst="rect">
            <a:avLst/>
          </a:prstGeom>
        </p:spPr>
        <p:txBody>
          <a:bodyPr vert="horz" lIns="96012" tIns="48006" rIns="96012" bIns="48006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446678"/>
            <a:ext cx="2971800" cy="497285"/>
          </a:xfrm>
          <a:prstGeom prst="rect">
            <a:avLst/>
          </a:prstGeom>
        </p:spPr>
        <p:txBody>
          <a:bodyPr vert="horz" lIns="96012" tIns="48006" rIns="96012" bIns="48006" rtlCol="0" anchor="b"/>
          <a:lstStyle>
            <a:lvl1pPr algn="r">
              <a:defRPr sz="1300"/>
            </a:lvl1pPr>
          </a:lstStyle>
          <a:p>
            <a:fld id="{71E7D22E-2FCF-4181-8686-08BDCDF94062}" type="slidenum">
              <a:rPr lang="en-GB" smtClean="0"/>
              <a:pPr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720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FD90BC4-9987-412C-91EE-43B2B03F54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154C870-9F76-42BA-B88C-B6C637A06AA8}" type="slidenum">
              <a:rPr lang="fr-FR" altLang="fr-FR" sz="1200" smtClean="0">
                <a:latin typeface="Arial" panose="020B0604020202020204" pitchFamily="34" charset="0"/>
              </a:rPr>
              <a:pPr/>
              <a:t>1</a:t>
            </a:fld>
            <a:endParaRPr lang="fr-FR" altLang="fr-FR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61D214C0-C803-4717-B606-032B97738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9FC9E1E-D109-4186-A21A-9E50AD3122BD}" type="slidenum">
              <a:rPr lang="fr-FR" altLang="fr-FR" sz="1200" smtClean="0">
                <a:latin typeface="Arial" panose="020B0604020202020204" pitchFamily="34" charset="0"/>
              </a:rPr>
              <a:pPr/>
              <a:t>4</a:t>
            </a:fld>
            <a:endParaRPr lang="fr-FR" altLang="fr-FR" sz="1200">
              <a:latin typeface="Arial" panose="020B0604020202020204" pitchFamily="34" charset="0"/>
            </a:endParaRPr>
          </a:p>
        </p:txBody>
      </p:sp>
      <p:sp>
        <p:nvSpPr>
          <p:cNvPr id="12291" name="Espace réservé des commentaires 1">
            <a:extLst>
              <a:ext uri="{FF2B5EF4-FFF2-40B4-BE49-F238E27FC236}">
                <a16:creationId xmlns:a16="http://schemas.microsoft.com/office/drawing/2014/main" id="{998DB03A-891D-414E-99E3-DBAF59EC1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61D214C0-C803-4717-B606-032B97738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9FC9E1E-D109-4186-A21A-9E50AD3122BD}" type="slidenum">
              <a:rPr lang="fr-FR" altLang="fr-FR" sz="1200" smtClean="0">
                <a:latin typeface="Arial" panose="020B0604020202020204" pitchFamily="34" charset="0"/>
              </a:rPr>
              <a:pPr/>
              <a:t>5</a:t>
            </a:fld>
            <a:endParaRPr lang="fr-FR" altLang="fr-FR" sz="1200">
              <a:latin typeface="Arial" panose="020B0604020202020204" pitchFamily="34" charset="0"/>
            </a:endParaRPr>
          </a:p>
        </p:txBody>
      </p:sp>
      <p:sp>
        <p:nvSpPr>
          <p:cNvPr id="12291" name="Espace réservé des commentaires 1">
            <a:extLst>
              <a:ext uri="{FF2B5EF4-FFF2-40B4-BE49-F238E27FC236}">
                <a16:creationId xmlns:a16="http://schemas.microsoft.com/office/drawing/2014/main" id="{998DB03A-891D-414E-99E3-DBAF59EC1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3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>
            <a:extLst>
              <a:ext uri="{FF2B5EF4-FFF2-40B4-BE49-F238E27FC236}">
                <a16:creationId xmlns:a16="http://schemas.microsoft.com/office/drawing/2014/main" id="{04653D13-FAD2-4CE7-852E-B0A18E861B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Espace réservé des commentaires 2">
            <a:extLst>
              <a:ext uri="{FF2B5EF4-FFF2-40B4-BE49-F238E27FC236}">
                <a16:creationId xmlns:a16="http://schemas.microsoft.com/office/drawing/2014/main" id="{D3B99015-16CE-4AE2-B72E-617AF3D30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latin typeface="Arial" panose="020B0604020202020204" pitchFamily="34" charset="0"/>
              </a:rPr>
              <a:t>Remarque : les indicateurs précédés d</a:t>
            </a:r>
            <a:r>
              <a:rPr lang="fr-FR" altLang="en-US">
                <a:latin typeface="Arial" panose="020B0604020202020204" pitchFamily="34" charset="0"/>
              </a:rPr>
              <a:t>’</a:t>
            </a:r>
            <a:r>
              <a:rPr lang="fr-FR" altLang="fr-FR">
                <a:latin typeface="Arial" panose="020B0604020202020204" pitchFamily="34" charset="0"/>
              </a:rPr>
              <a:t>une * ne proviennent pas de la liste proposée en annexe 1.</a:t>
            </a:r>
          </a:p>
        </p:txBody>
      </p:sp>
      <p:sp>
        <p:nvSpPr>
          <p:cNvPr id="30724" name="Espace réservé du numéro de diapositive 3">
            <a:extLst>
              <a:ext uri="{FF2B5EF4-FFF2-40B4-BE49-F238E27FC236}">
                <a16:creationId xmlns:a16="http://schemas.microsoft.com/office/drawing/2014/main" id="{1A54DCD6-5E48-4DA5-BD75-90EA1339E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2CBA98B-9F5F-49C6-B8CE-C00D8E415764}" type="slidenum">
              <a:rPr lang="fr-FR" altLang="fr-FR" sz="1200" smtClean="0">
                <a:latin typeface="Arial" panose="020B0604020202020204" pitchFamily="34" charset="0"/>
              </a:rPr>
              <a:pPr/>
              <a:t>13</a:t>
            </a:fld>
            <a:endParaRPr lang="fr-FR" altLang="fr-FR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7D22E-2FCF-4181-8686-08BDCDF94062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14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5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4.bin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6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5.bin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7.xml"/><Relationship Id="rId1" Type="http://schemas.openxmlformats.org/officeDocument/2006/relationships/vmlDrawing" Target="../drawings/vmlDrawing9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6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3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3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4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5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6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7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8.bin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9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1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0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1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3.xml"/><Relationship Id="rId1" Type="http://schemas.openxmlformats.org/officeDocument/2006/relationships/vmlDrawing" Target="../drawings/vmlDrawing5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2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3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5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4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vmlDrawing" Target="../drawings/vmlDrawing5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5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7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6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7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9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8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1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0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2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1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3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2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4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3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5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4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6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5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7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6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8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7.bin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9.xml"/><Relationship Id="rId1" Type="http://schemas.openxmlformats.org/officeDocument/2006/relationships/vmlDrawing" Target="../drawings/vmlDrawing6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8.bin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0.xml"/><Relationship Id="rId1" Type="http://schemas.openxmlformats.org/officeDocument/2006/relationships/vmlDrawing" Target="../drawings/vmlDrawing6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9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1.xml"/><Relationship Id="rId1" Type="http://schemas.openxmlformats.org/officeDocument/2006/relationships/vmlDrawing" Target="../drawings/vmlDrawing7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0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2.xml"/><Relationship Id="rId1" Type="http://schemas.openxmlformats.org/officeDocument/2006/relationships/vmlDrawing" Target="../drawings/vmlDrawing7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1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3.xml"/><Relationship Id="rId1" Type="http://schemas.openxmlformats.org/officeDocument/2006/relationships/vmlDrawing" Target="../drawings/vmlDrawing7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2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4.xml"/><Relationship Id="rId1" Type="http://schemas.openxmlformats.org/officeDocument/2006/relationships/vmlDrawing" Target="../drawings/vmlDrawing7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3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5.xml"/><Relationship Id="rId1" Type="http://schemas.openxmlformats.org/officeDocument/2006/relationships/vmlDrawing" Target="../drawings/vmlDrawing7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4.bin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6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5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7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6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8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7.bin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0.xml"/><Relationship Id="rId1" Type="http://schemas.openxmlformats.org/officeDocument/2006/relationships/vmlDrawing" Target="../drawings/vmlDrawing79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9.bin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1.xml"/><Relationship Id="rId1" Type="http://schemas.openxmlformats.org/officeDocument/2006/relationships/vmlDrawing" Target="../drawings/vmlDrawing80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0.bin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2.xml"/><Relationship Id="rId1" Type="http://schemas.openxmlformats.org/officeDocument/2006/relationships/vmlDrawing" Target="../drawings/vmlDrawing8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1.bin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3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2.bin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4.xml"/><Relationship Id="rId1" Type="http://schemas.openxmlformats.org/officeDocument/2006/relationships/vmlDrawing" Target="../drawings/vmlDrawing8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3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5.xml"/><Relationship Id="rId1" Type="http://schemas.openxmlformats.org/officeDocument/2006/relationships/vmlDrawing" Target="../drawings/vmlDrawing8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4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6.xml"/><Relationship Id="rId1" Type="http://schemas.openxmlformats.org/officeDocument/2006/relationships/vmlDrawing" Target="../drawings/vmlDrawing8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5.bin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7.xml"/><Relationship Id="rId1" Type="http://schemas.openxmlformats.org/officeDocument/2006/relationships/vmlDrawing" Target="../drawings/vmlDrawing86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6.bin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8.xml"/><Relationship Id="rId1" Type="http://schemas.openxmlformats.org/officeDocument/2006/relationships/vmlDrawing" Target="../drawings/vmlDrawing8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7.bin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9.xml"/><Relationship Id="rId1" Type="http://schemas.openxmlformats.org/officeDocument/2006/relationships/vmlDrawing" Target="../drawings/vmlDrawing8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8.bin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0.xml"/><Relationship Id="rId1" Type="http://schemas.openxmlformats.org/officeDocument/2006/relationships/vmlDrawing" Target="../drawings/vmlDrawing8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9.bin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1.xml"/><Relationship Id="rId1" Type="http://schemas.openxmlformats.org/officeDocument/2006/relationships/vmlDrawing" Target="../drawings/vmlDrawing9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0.bin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2.xml"/><Relationship Id="rId1" Type="http://schemas.openxmlformats.org/officeDocument/2006/relationships/vmlDrawing" Target="../drawings/vmlDrawing9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1.bin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3.xml"/><Relationship Id="rId1" Type="http://schemas.openxmlformats.org/officeDocument/2006/relationships/vmlDrawing" Target="../drawings/vmlDrawing9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2.bin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4.xml"/><Relationship Id="rId1" Type="http://schemas.openxmlformats.org/officeDocument/2006/relationships/vmlDrawing" Target="../drawings/vmlDrawing9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324475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54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89744" y="504353"/>
            <a:ext cx="10991848" cy="625331"/>
          </a:xfrm>
        </p:spPr>
        <p:txBody>
          <a:bodyPr anchor="t"/>
          <a:lstStyle>
            <a:lvl1pPr>
              <a:defRPr sz="2800" b="1">
                <a:latin typeface="+mn-lt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009350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5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1514980" y="1864129"/>
            <a:ext cx="9901165" cy="3129741"/>
          </a:xfrm>
        </p:spPr>
        <p:txBody>
          <a:bodyPr/>
          <a:lstStyle>
            <a:lvl1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 marL="989013" indent="-285750"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398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9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62532" y="160420"/>
            <a:ext cx="5355952" cy="6529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37D2FD-766B-4643-BE8C-63DF5A86FC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3E6E78A-2ABF-1749-804B-05E4C6C7C52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518484" y="6145788"/>
            <a:ext cx="498441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24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1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44881" y="175402"/>
            <a:ext cx="5378416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144880" y="3429000"/>
            <a:ext cx="5378417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AF27643-36B2-5440-8500-38A12C9D463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353847B-F8C5-7B47-AAB4-531286E30A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523297" y="6145788"/>
            <a:ext cx="4979602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63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4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162443" y="176463"/>
            <a:ext cx="5445125" cy="6529136"/>
          </a:xfrm>
          <a:solidFill>
            <a:schemeClr val="tx2"/>
          </a:solidFill>
          <a:ln/>
        </p:spPr>
        <p:txBody>
          <a:bodyPr anchor="ctr"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6138DA5-38F8-2840-80E5-FE144C9C5E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07568" y="6145788"/>
            <a:ext cx="489533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4EFA3E-2657-304B-B238-B903C0CD3A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3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304503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043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3324694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6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21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850693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159131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8519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327588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5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6669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08835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63709" y="689080"/>
            <a:ext cx="11098211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1380753"/>
            <a:ext cx="11098211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7" y="1873400"/>
            <a:ext cx="11098211" cy="325438"/>
          </a:xfrm>
        </p:spPr>
        <p:txBody>
          <a:bodyPr/>
          <a:lstStyle>
            <a:lvl1pPr>
              <a:defRPr sz="2100" b="0" i="0"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 Ligh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024" y="3212976"/>
            <a:ext cx="5337050" cy="255270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140400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lang="fr-FR" sz="1300" b="0" i="0" kern="1200" dirty="0" err="1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CDCB45-D542-AA4C-ACBC-B1CD181D9D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192" y="2318893"/>
            <a:ext cx="11098211" cy="325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</a:defRPr>
            </a:lvl1pPr>
            <a:lvl2pPr>
              <a:defRPr/>
            </a:lvl2pPr>
          </a:lstStyle>
          <a:p>
            <a:pPr marL="228600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BE7AACB-35DB-2E44-A12B-2CF155CF305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164821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46893" y="695641"/>
            <a:ext cx="11098213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2490009"/>
            <a:ext cx="533705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340602" y="2490009"/>
            <a:ext cx="5300537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6303566" y="3212976"/>
            <a:ext cx="5337050" cy="2552701"/>
          </a:xfrm>
        </p:spPr>
        <p:txBody>
          <a:bodyPr vert="horz" lIns="0" tIns="0" rIns="0" bIns="0" rtlCol="0">
            <a:noAutofit/>
          </a:bodyPr>
          <a:lstStyle>
            <a:lvl1pPr>
              <a:spcAft>
                <a:spcPts val="600"/>
              </a:spcAft>
              <a:defRPr lang="fr-FR" sz="1300" b="0" i="0" dirty="0" smtClean="0">
                <a:latin typeface="Montserrat" pitchFamily="2" charset="77"/>
              </a:defRPr>
            </a:lvl1pPr>
            <a:lvl2pPr>
              <a:spcAft>
                <a:spcPts val="600"/>
              </a:spcAft>
              <a:defRPr lang="fr-FR" sz="1300" dirty="0" smtClean="0">
                <a:solidFill>
                  <a:schemeClr val="tx1"/>
                </a:solidFill>
                <a:latin typeface="Montserrat Light" pitchFamily="2" charset="77"/>
              </a:defRPr>
            </a:lvl2pPr>
          </a:lstStyle>
          <a:p>
            <a:pPr lvl="0"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Text 1</a:t>
            </a:r>
          </a:p>
          <a:p>
            <a:pPr marL="140400" lvl="1" indent="-140400">
              <a:spcAft>
                <a:spcPts val="800"/>
              </a:spcAft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78CF1E-D039-F245-9B7C-D3CC309478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2926" y="1509874"/>
            <a:ext cx="10907713" cy="915121"/>
          </a:xfrm>
        </p:spPr>
        <p:txBody>
          <a:bodyPr/>
          <a:lstStyle>
            <a:lvl1pPr algn="l">
              <a:buFontTx/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/>
            </a:lvl2pPr>
            <a:lvl4pPr marL="1371600" indent="0">
              <a:buNone/>
              <a:defRPr/>
            </a:lvl4pPr>
          </a:lstStyle>
          <a:p>
            <a:pPr marL="228600" lvl="1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1EDD8A-F119-8E41-85C7-7095205DC53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390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670488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62532" y="160420"/>
            <a:ext cx="5355952" cy="6529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37D2FD-766B-4643-BE8C-63DF5A86FC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3E6E78A-2ABF-1749-804B-05E4C6C7C52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518484" y="6145788"/>
            <a:ext cx="4984415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449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2142830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44881" y="175402"/>
            <a:ext cx="5378416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144880" y="3429000"/>
            <a:ext cx="5378417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AF27643-36B2-5440-8500-38A12C9D463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353847B-F8C5-7B47-AAB4-531286E30A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523297" y="6145788"/>
            <a:ext cx="4979602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013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6246567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162443" y="176463"/>
            <a:ext cx="5445125" cy="6529136"/>
          </a:xfrm>
          <a:solidFill>
            <a:schemeClr val="tx2"/>
          </a:solidFill>
          <a:ln/>
        </p:spPr>
        <p:txBody>
          <a:bodyPr anchor="ctr"/>
          <a:lstStyle>
            <a:lvl1pPr algn="ctr">
              <a:defRPr/>
            </a:lvl1pPr>
          </a:lstStyle>
          <a:p>
            <a:r>
              <a:rPr lang="fr-FR"/>
              <a:t>Cliquez sur l'icône pour ajouter un graphique</a:t>
            </a:r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6138DA5-38F8-2840-80E5-FE144C9C5E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07568" y="6145788"/>
            <a:ext cx="489533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4EFA3E-2657-304B-B238-B903C0CD3A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4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4788627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1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9E4BB8-1933-0B44-B948-B39A9F544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12367" r="74331" b="37759"/>
          <a:stretch/>
        </p:blipFill>
        <p:spPr>
          <a:xfrm>
            <a:off x="266699" y="453321"/>
            <a:ext cx="2552701" cy="12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9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Cours fondamental de Contrôle de Gestion - MIM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DC367F-09D8-754C-A2EF-F2A516188C40}" type="slidenum">
              <a:rPr lang="fr-FR" smtClean="0"/>
              <a:pPr/>
              <a:t>‹N›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2"/>
          </p:nvPr>
        </p:nvSpPr>
        <p:spPr>
          <a:xfrm>
            <a:off x="1678835" y="970425"/>
            <a:ext cx="10513165" cy="427015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0" y="5305283"/>
            <a:ext cx="12192397" cy="517773"/>
          </a:xfrm>
        </p:spPr>
        <p:txBody>
          <a:bodyPr/>
          <a:lstStyle>
            <a:lvl1pPr marL="0" indent="0" algn="ctr">
              <a:buNone/>
              <a:defRPr>
                <a:solidFill>
                  <a:srgbClr val="972420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04066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Cours fondamental de Contrôle de Gestion - MIM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DC367F-09D8-754C-A2EF-F2A516188C40}" type="slidenum">
              <a:rPr lang="fr-FR" smtClean="0"/>
              <a:pPr/>
              <a:t>‹N›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2484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1676453" y="977957"/>
            <a:ext cx="10515559" cy="51109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pied de page 1">
            <a:extLst>
              <a:ext uri="{FF2B5EF4-FFF2-40B4-BE49-F238E27FC236}">
                <a16:creationId xmlns:a16="http://schemas.microsoft.com/office/drawing/2014/main" id="{F770EE72-061E-4225-A733-9D1E834799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Cours fondamental de Contrôle de Gestion - MIM</a:t>
            </a:r>
            <a:endParaRPr lang="fr-FR" dirty="0"/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193E73BE-9356-4750-A239-23F812329A4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11DC7-4431-41FF-80BF-F52460230D50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0328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9514" y="2636918"/>
            <a:ext cx="955076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85C88285-FE96-403D-9A6F-C727C680AD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98834" y="6165851"/>
            <a:ext cx="4161367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Cours fondamental de Contrôle de Gestion - MIM</a:t>
            </a:r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5FABA1F-4792-49A3-A209-2361CE21F2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9C1BB-C074-4A4D-9A71-09FC3DE5C024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54557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pied de page 1">
            <a:extLst>
              <a:ext uri="{FF2B5EF4-FFF2-40B4-BE49-F238E27FC236}">
                <a16:creationId xmlns:a16="http://schemas.microsoft.com/office/drawing/2014/main" id="{7AEF201C-0901-489B-8D12-42A3025FC7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Cours fondamental de Contrôle de Gestion - MIM</a:t>
            </a:r>
            <a:endParaRPr lang="fr-FR" dirty="0"/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AA684F23-EC17-49FA-8051-AFCDFBCB49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8B94C-453E-4843-B8F0-A3BD7D5544E6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1031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pied de page 1">
            <a:extLst>
              <a:ext uri="{FF2B5EF4-FFF2-40B4-BE49-F238E27FC236}">
                <a16:creationId xmlns:a16="http://schemas.microsoft.com/office/drawing/2014/main" id="{A2E8A501-3464-47A4-9D33-820E0B2587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Cours fondamental de Contrôle de Gestion - MIM</a:t>
            </a:r>
            <a:endParaRPr lang="fr-FR" dirty="0"/>
          </a:p>
        </p:txBody>
      </p:sp>
      <p:sp>
        <p:nvSpPr>
          <p:cNvPr id="4" name="Espace réservé du numéro de diapositive 2">
            <a:extLst>
              <a:ext uri="{FF2B5EF4-FFF2-40B4-BE49-F238E27FC236}">
                <a16:creationId xmlns:a16="http://schemas.microsoft.com/office/drawing/2014/main" id="{AFCE231B-191E-42D9-AA6F-BC8C08E4E5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55FF2-7F39-46BD-9B63-CF9DDBFB550B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3515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7" y="1083501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2663772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 baseline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>
              <a:solidFill>
                <a:srgbClr val="3B2182"/>
              </a:solidFill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5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 baseline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>
              <a:solidFill>
                <a:srgbClr val="3B2182"/>
              </a:solidFill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9E4BB8-1933-0B44-B948-B39A9F544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12367" r="74331" b="37759"/>
          <a:stretch/>
        </p:blipFill>
        <p:spPr>
          <a:xfrm>
            <a:off x="266699" y="453321"/>
            <a:ext cx="2552701" cy="12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6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 baseline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E861D12-5CC8-EC4B-8FE1-6B46A31F1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06E56A-5EA5-AF4E-BD21-1EAE99BDD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1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0"/>
            <a:ext cx="12192000" cy="2968673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9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4809" y="1451168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809" y="2989462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 baseline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630A4B-9A05-054D-B547-398534CDFEF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498550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E861D12-5CC8-EC4B-8FE1-6B46A31F1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06E56A-5EA5-AF4E-BD21-1EAE99BDD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3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2637183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1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2637183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 baseline="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>
              <a:solidFill>
                <a:srgbClr val="3B218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7" y="1109162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480874-CDBA-054C-9396-BA423713CB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24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 baseline="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>
              <a:solidFill>
                <a:srgbClr val="3B218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D6CB7F-E5C8-A945-BEA2-BB119CC7A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B3D5BE-A88F-B04F-AA4F-0EA7DA2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2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/>
          <p:cNvSpPr>
            <a:spLocks noGrp="1"/>
          </p:cNvSpPr>
          <p:nvPr>
            <p:ph type="pic" sz="quarter" idx="10"/>
          </p:nvPr>
        </p:nvSpPr>
        <p:spPr>
          <a:xfrm>
            <a:off x="4234" y="0"/>
            <a:ext cx="12187767" cy="3120543"/>
          </a:xfrm>
          <a:solidFill>
            <a:srgbClr val="B2B2B2"/>
          </a:solidFill>
        </p:spPr>
        <p:txBody>
          <a:bodyPr anchor="ctr"/>
          <a:lstStyle>
            <a:lvl1pPr marL="0" indent="0" algn="ctr">
              <a:buNone/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6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5628" y="2758259"/>
            <a:ext cx="11085510" cy="1028002"/>
          </a:xfrm>
        </p:spPr>
        <p:txBody>
          <a:bodyPr lIns="0" tIns="0" rIns="0" bIns="0" anchor="b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5627" y="3771142"/>
            <a:ext cx="11085511" cy="78734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 b="0" i="0">
                <a:solidFill>
                  <a:srgbClr val="FFFFFF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3AA297-B2A4-404B-BF01-DA1B3F1DA8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6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8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754891" y="1610726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7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754891" y="2542221"/>
            <a:ext cx="9289472" cy="85696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F79E0E9-4E28-5144-BACF-26CA9B180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3887" r="74630" b="38085"/>
          <a:stretch/>
        </p:blipFill>
        <p:spPr>
          <a:xfrm>
            <a:off x="413569" y="6078848"/>
            <a:ext cx="1208629" cy="564027"/>
          </a:xfrm>
          <a:prstGeom prst="rect">
            <a:avLst/>
          </a:prstGeom>
        </p:spPr>
      </p:pic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1EEBB46F-DBC3-F946-9C0D-FD75DF8EA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76399" y="6203278"/>
            <a:ext cx="883920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 dirty="0">
              <a:solidFill>
                <a:srgbClr val="FE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062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Tit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473A818-AD24-2D4A-A6E2-16D4DEB55891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F4A70-6B87-F741-8C7C-64313B31FC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790" y="1692242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0A3FC-145C-BB4A-A821-0821BEDC0D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791" y="2743461"/>
            <a:ext cx="9289472" cy="61656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B85D0-E70C-224D-8857-F4B54EF05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400D83-DE8D-7E47-A706-B5402CA336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17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447556"/>
            <a:ext cx="10991848" cy="625331"/>
          </a:xfrm>
        </p:spPr>
        <p:txBody>
          <a:bodyPr/>
          <a:lstStyle>
            <a:lvl1pPr>
              <a:defRPr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1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6" y="1117734"/>
            <a:ext cx="11098212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6" y="1710681"/>
            <a:ext cx="11098212" cy="325438"/>
          </a:xfrm>
        </p:spPr>
        <p:txBody>
          <a:bodyPr/>
          <a:lstStyle>
            <a:lvl1pPr>
              <a:defRPr sz="2100" b="0" i="0">
                <a:solidFill>
                  <a:schemeClr val="tx1"/>
                </a:solidFill>
                <a:latin typeface="+mj-lt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542926" y="2304478"/>
            <a:ext cx="11098211" cy="3129741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 sz="1400" b="0" i="0">
                <a:solidFill>
                  <a:schemeClr val="tx1"/>
                </a:solidFill>
                <a:latin typeface="+mn-lt"/>
              </a:defRPr>
            </a:lvl1pPr>
            <a:lvl2pPr>
              <a:defRPr sz="1400">
                <a:latin typeface="+mn-lt"/>
              </a:defRPr>
            </a:lvl2pPr>
            <a:lvl3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8EEAD87-AAFC-394A-8299-64F22B7236C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89917" y="347087"/>
            <a:ext cx="10991848" cy="625331"/>
          </a:xfrm>
        </p:spPr>
        <p:txBody>
          <a:bodyPr/>
          <a:lstStyle>
            <a:lvl1pPr>
              <a:defRPr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47B87C-1AA0-024F-8615-9B0553F5778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6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9F68318-B0CA-0943-9697-125B2B012C5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7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8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159131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220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0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986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664539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630A4B-9A05-054D-B547-398534CDFEF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2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3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50863" y="347087"/>
            <a:ext cx="11098211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34191" y="1048416"/>
            <a:ext cx="11098211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1617061"/>
            <a:ext cx="11098211" cy="325438"/>
          </a:xfrm>
        </p:spPr>
        <p:txBody>
          <a:bodyPr/>
          <a:lstStyle>
            <a:lvl1pPr>
              <a:defRPr sz="2100" b="0" i="0">
                <a:latin typeface="+mj-lt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50863" y="2999350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+mn-lt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rgbClr val="1C385B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6295352" y="2999350"/>
            <a:ext cx="5337050" cy="255270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fr-FR" sz="1300" b="0" i="0" kern="1200" dirty="0" smtClean="0">
                <a:solidFill>
                  <a:srgbClr val="1C385B"/>
                </a:solidFill>
                <a:latin typeface="+mn-lt"/>
                <a:ea typeface="+mn-ea"/>
                <a:cs typeface="+mn-cs"/>
              </a:defRPr>
            </a:lvl1pPr>
            <a:lvl2pPr marL="140400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lang="fr-FR" sz="1300" b="0" i="0" kern="1200" dirty="0" err="1" smtClean="0">
                <a:solidFill>
                  <a:srgbClr val="1C385B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CDCB45-D542-AA4C-ACBC-B1CD181D9D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2080176"/>
            <a:ext cx="11098211" cy="325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defRPr>
            </a:lvl1pPr>
            <a:lvl2pPr>
              <a:defRPr/>
            </a:lvl2pPr>
          </a:lstStyle>
          <a:p>
            <a:pPr marL="228600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BE7AACB-35DB-2E44-A12B-2CF155CF305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27C27A-B654-714C-B8C0-3881643D8F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17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46893" y="283112"/>
            <a:ext cx="11098213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50861" y="2991284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+mn-lt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50861" y="2139080"/>
            <a:ext cx="5337050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303566" y="2139080"/>
            <a:ext cx="5300537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6304089" y="2991284"/>
            <a:ext cx="5337050" cy="2552701"/>
          </a:xfrm>
        </p:spPr>
        <p:txBody>
          <a:bodyPr vert="horz" lIns="0" tIns="0" rIns="0" bIns="0" rtlCol="0">
            <a:noAutofit/>
          </a:bodyPr>
          <a:lstStyle>
            <a:lvl1pPr>
              <a:spcAft>
                <a:spcPts val="600"/>
              </a:spcAft>
              <a:defRPr lang="fr-FR" sz="1300" b="0" i="0" dirty="0" smtClean="0">
                <a:latin typeface="+mn-lt"/>
              </a:defRPr>
            </a:lvl1pPr>
            <a:lvl2pPr>
              <a:spcAft>
                <a:spcPts val="600"/>
              </a:spcAft>
              <a:defRPr lang="fr-FR" sz="1300" dirty="0" smtClean="0">
                <a:solidFill>
                  <a:schemeClr val="tx1"/>
                </a:solidFill>
                <a:latin typeface="+mn-lt"/>
              </a:defRPr>
            </a:lvl2pPr>
          </a:lstStyle>
          <a:p>
            <a:pPr lvl="0"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Text 1</a:t>
            </a:r>
          </a:p>
          <a:p>
            <a:pPr marL="140400" lvl="1" indent="-140400">
              <a:spcAft>
                <a:spcPts val="800"/>
              </a:spcAft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78CF1E-D039-F245-9B7C-D3CC309478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2926" y="1092323"/>
            <a:ext cx="10907713" cy="915121"/>
          </a:xfrm>
        </p:spPr>
        <p:txBody>
          <a:bodyPr/>
          <a:lstStyle>
            <a:lvl1pPr algn="l">
              <a:buFontTx/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4pPr marL="1371600" indent="0">
              <a:buNone/>
              <a:defRPr/>
            </a:lvl4pPr>
          </a:lstStyle>
          <a:p>
            <a:pPr marL="228600" lvl="1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1EDD8A-F119-8E41-85C7-7095205DC53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585AC96-458F-564E-AEF6-000B3867219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03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8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62532" y="160420"/>
            <a:ext cx="5355952" cy="6529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60387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039644"/>
            <a:ext cx="5545140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598052"/>
            <a:ext cx="5545140" cy="325438"/>
          </a:xfrm>
        </p:spPr>
        <p:txBody>
          <a:bodyPr/>
          <a:lstStyle>
            <a:lvl1pPr>
              <a:defRPr sz="2100" b="0" i="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6096001" y="2134595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3E6E78A-2ABF-1749-804B-05E4C6C7C52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518484" y="6145788"/>
            <a:ext cx="4984415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35033E-2334-2243-B179-8840D727F99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7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0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44881" y="175402"/>
            <a:ext cx="5378416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144880" y="3429000"/>
            <a:ext cx="5378417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96663"/>
            <a:ext cx="5545140" cy="625331"/>
          </a:xfrm>
        </p:spPr>
        <p:txBody>
          <a:bodyPr/>
          <a:lstStyle>
            <a:lvl1pPr>
              <a:defRPr>
                <a:latin typeface="+mj-lt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093526"/>
            <a:ext cx="5545140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661511"/>
            <a:ext cx="5545140" cy="325438"/>
          </a:xfrm>
        </p:spPr>
        <p:txBody>
          <a:bodyPr/>
          <a:lstStyle>
            <a:lvl1pPr>
              <a:defRPr sz="2100" b="0" i="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8"/>
          </p:nvPr>
        </p:nvSpPr>
        <p:spPr>
          <a:xfrm>
            <a:off x="6096001" y="2189953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353847B-F8C5-7B47-AAB4-531286E30A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523297" y="6145788"/>
            <a:ext cx="4979602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48D8DCF-10C0-364B-83AA-5380E095CB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83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2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162443" y="176463"/>
            <a:ext cx="5445125" cy="6529136"/>
          </a:xfrm>
          <a:solidFill>
            <a:schemeClr val="tx2"/>
          </a:solidFill>
          <a:ln/>
        </p:spPr>
        <p:txBody>
          <a:bodyPr anchor="ctr"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416780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109606"/>
            <a:ext cx="5545140" cy="492647"/>
          </a:xfrm>
        </p:spPr>
        <p:txBody>
          <a:bodyPr/>
          <a:lstStyle>
            <a:lvl1pPr>
              <a:defRPr sz="2800" b="0" i="0">
                <a:solidFill>
                  <a:schemeClr val="bg2"/>
                </a:solidFill>
                <a:latin typeface="+mj-lt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669748"/>
            <a:ext cx="5545140" cy="325438"/>
          </a:xfrm>
        </p:spPr>
        <p:txBody>
          <a:bodyPr/>
          <a:lstStyle>
            <a:lvl1pPr>
              <a:defRPr sz="2100" b="0" i="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6096001" y="2155457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6138DA5-38F8-2840-80E5-FE144C9C5E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07568" y="6145788"/>
            <a:ext cx="4895331" cy="365125"/>
          </a:xfrm>
          <a:prstGeom prst="rect">
            <a:avLst/>
          </a:prstGeom>
        </p:spPr>
        <p:txBody>
          <a:bodyPr/>
          <a:lstStyle/>
          <a:p>
            <a:endParaRPr lang="fr-FR" dirty="0">
              <a:solidFill>
                <a:srgbClr val="3B218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44BF13-F968-954E-B235-E69F0482548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7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Content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322" y="1217122"/>
            <a:ext cx="5212077" cy="62533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370322" y="2223032"/>
            <a:ext cx="5212077" cy="325438"/>
          </a:xfrm>
        </p:spPr>
        <p:txBody>
          <a:bodyPr/>
          <a:lstStyle>
            <a:lvl1pPr>
              <a:defRPr sz="1600" b="0" i="0">
                <a:latin typeface="Gill Sans Fin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370322" y="1851021"/>
            <a:ext cx="5212077" cy="325438"/>
          </a:xfrm>
        </p:spPr>
        <p:txBody>
          <a:bodyPr/>
          <a:lstStyle>
            <a:lvl1pPr>
              <a:defRPr sz="2400" b="0" i="0">
                <a:latin typeface="Gill Sans Fin" charset="0"/>
              </a:defRPr>
            </a:lvl1pPr>
            <a:lvl2pP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370322" y="2651761"/>
            <a:ext cx="5212077" cy="3117272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6" hasCustomPrompt="1"/>
          </p:nvPr>
        </p:nvSpPr>
        <p:spPr>
          <a:xfrm>
            <a:off x="304799" y="238125"/>
            <a:ext cx="5472000" cy="6381750"/>
          </a:xfrm>
          <a:solidFill>
            <a:srgbClr val="B2B2B2"/>
          </a:solidFill>
        </p:spPr>
        <p:txBody>
          <a:bodyPr anchor="ctr"/>
          <a:lstStyle>
            <a:lvl1pPr algn="ctr">
              <a:defRPr sz="2800" b="1" i="0">
                <a:latin typeface="Gill Sans Semi-gras" charset="0"/>
              </a:defRPr>
            </a:lvl1pPr>
          </a:lstStyle>
          <a:p>
            <a:r>
              <a:rPr lang="fr-FR" dirty="0"/>
              <a:t>visuel</a:t>
            </a:r>
          </a:p>
        </p:txBody>
      </p:sp>
    </p:spTree>
    <p:extLst>
      <p:ext uri="{BB962C8B-B14F-4D97-AF65-F5344CB8AC3E}">
        <p14:creationId xmlns:p14="http://schemas.microsoft.com/office/powerpoint/2010/main" val="65077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2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7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4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9E4BB8-1933-0B44-B948-B39A9F544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12367" r="74331" b="37759"/>
          <a:stretch/>
        </p:blipFill>
        <p:spPr>
          <a:xfrm>
            <a:off x="266699" y="453321"/>
            <a:ext cx="2552701" cy="12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3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7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E861D12-5CC8-EC4B-8FE1-6B46A31F1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06E56A-5EA5-AF4E-BD21-1EAE99BDD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7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9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630A4B-9A05-054D-B547-398534CDFEF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5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289959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2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480874-CDBA-054C-9396-BA423713CB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8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1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480874-CDBA-054C-9396-BA423713CB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4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4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D6CB7F-E5C8-A945-BEA2-BB119CC7A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B3D5BE-A88F-B04F-AA4F-0EA7DA2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3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/>
          <p:cNvSpPr>
            <a:spLocks noGrp="1"/>
          </p:cNvSpPr>
          <p:nvPr>
            <p:ph type="pic" sz="quarter" idx="10"/>
          </p:nvPr>
        </p:nvSpPr>
        <p:spPr>
          <a:xfrm>
            <a:off x="4234" y="0"/>
            <a:ext cx="12187767" cy="3120543"/>
          </a:xfrm>
          <a:solidFill>
            <a:srgbClr val="B2B2B2"/>
          </a:solidFill>
        </p:spPr>
        <p:txBody>
          <a:bodyPr anchor="ctr"/>
          <a:lstStyle>
            <a:lvl1pPr marL="0" indent="0" algn="ctr">
              <a:buNone/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6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5628" y="3088459"/>
            <a:ext cx="11085510" cy="1028002"/>
          </a:xfrm>
        </p:spPr>
        <p:txBody>
          <a:bodyPr lIns="0" tIns="0" rIns="0" bIns="0" anchor="b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5627" y="4101342"/>
            <a:ext cx="11085511" cy="78734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200" b="0" i="0">
                <a:solidFill>
                  <a:srgbClr val="FFFFFF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3AA297-B2A4-404B-BF01-DA1B3F1DA8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0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7548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7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754891" y="3429000"/>
            <a:ext cx="9289472" cy="85696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D085AF7-1BDF-AD46-AB09-38CB3288B607}"/>
              </a:ext>
            </a:extLst>
          </p:cNvPr>
          <p:cNvSpPr txBox="1"/>
          <p:nvPr userDrawn="1"/>
        </p:nvSpPr>
        <p:spPr>
          <a:xfrm>
            <a:off x="11165429" y="6301203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FEFFF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F79E0E9-4E28-5144-BACF-26CA9B180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3887" r="74630" b="38085"/>
          <a:stretch/>
        </p:blipFill>
        <p:spPr>
          <a:xfrm>
            <a:off x="413569" y="6078848"/>
            <a:ext cx="1208629" cy="564027"/>
          </a:xfrm>
          <a:prstGeom prst="rect">
            <a:avLst/>
          </a:prstGeom>
        </p:spPr>
      </p:pic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1EEBB46F-DBC3-F946-9C0D-FD75DF8EA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76399" y="6203278"/>
            <a:ext cx="883920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523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Tit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473A818-AD24-2D4A-A6E2-16D4DEB55891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F4A70-6B87-F741-8C7C-64313B31FC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7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0A3FC-145C-BB4A-A821-0821BEDC0D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791" y="3523631"/>
            <a:ext cx="9289472" cy="61656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E393F67-6714-2244-BD42-43EF08F9F472}"/>
              </a:ext>
            </a:extLst>
          </p:cNvPr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3B218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6619E6-7CE3-4646-86D0-C2A8542934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B85D0-E70C-224D-8857-F4B54EF05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09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6" y="1380753"/>
            <a:ext cx="11098212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6" y="1873400"/>
            <a:ext cx="11098212" cy="325438"/>
          </a:xfrm>
        </p:spPr>
        <p:txBody>
          <a:bodyPr/>
          <a:lstStyle>
            <a:lvl1pPr>
              <a:defRPr sz="2100" b="0" i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542926" y="2490009"/>
            <a:ext cx="11098211" cy="3129741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1400">
                <a:latin typeface="Montserrat Light" pitchFamily="2" charset="77"/>
              </a:defRPr>
            </a:lvl2pPr>
            <a:lvl3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17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3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45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6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08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8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159131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57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1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8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249339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6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D6CB7F-E5C8-A945-BEA2-BB119CC7A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B3D5BE-A88F-B04F-AA4F-0EA7DA2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1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3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63709" y="689080"/>
            <a:ext cx="11098211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1380753"/>
            <a:ext cx="11098211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7" y="1873400"/>
            <a:ext cx="11098211" cy="325438"/>
          </a:xfrm>
        </p:spPr>
        <p:txBody>
          <a:bodyPr/>
          <a:lstStyle>
            <a:lvl1pPr>
              <a:defRPr sz="2100" b="0" i="0"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 Ligh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024" y="3212976"/>
            <a:ext cx="5337050" cy="255270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140400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lang="fr-FR" sz="1300" b="0" i="0" kern="1200" dirty="0" err="1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CDCB45-D542-AA4C-ACBC-B1CD181D9D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192" y="2318893"/>
            <a:ext cx="11098211" cy="325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</a:defRPr>
            </a:lvl1pPr>
            <a:lvl2pPr>
              <a:defRPr/>
            </a:lvl2pPr>
          </a:lstStyle>
          <a:p>
            <a:pPr marL="228600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BE7AACB-35DB-2E44-A12B-2CF155CF305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39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5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46893" y="695641"/>
            <a:ext cx="11098213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2490009"/>
            <a:ext cx="533705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340602" y="2490009"/>
            <a:ext cx="5300537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6303566" y="3212976"/>
            <a:ext cx="5337050" cy="2552701"/>
          </a:xfrm>
        </p:spPr>
        <p:txBody>
          <a:bodyPr vert="horz" lIns="0" tIns="0" rIns="0" bIns="0" rtlCol="0">
            <a:noAutofit/>
          </a:bodyPr>
          <a:lstStyle>
            <a:lvl1pPr>
              <a:spcAft>
                <a:spcPts val="600"/>
              </a:spcAft>
              <a:defRPr lang="fr-FR" sz="1300" b="0" i="0" dirty="0" smtClean="0">
                <a:latin typeface="Montserrat" pitchFamily="2" charset="77"/>
              </a:defRPr>
            </a:lvl1pPr>
            <a:lvl2pPr>
              <a:spcAft>
                <a:spcPts val="600"/>
              </a:spcAft>
              <a:defRPr lang="fr-FR" sz="1300" dirty="0" smtClean="0">
                <a:solidFill>
                  <a:schemeClr val="tx1"/>
                </a:solidFill>
                <a:latin typeface="Montserrat Light" pitchFamily="2" charset="77"/>
              </a:defRPr>
            </a:lvl2pPr>
          </a:lstStyle>
          <a:p>
            <a:pPr lvl="0"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Text 1</a:t>
            </a:r>
          </a:p>
          <a:p>
            <a:pPr marL="140400" lvl="1" indent="-140400">
              <a:spcAft>
                <a:spcPts val="800"/>
              </a:spcAft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78CF1E-D039-F245-9B7C-D3CC309478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2926" y="1509874"/>
            <a:ext cx="10907713" cy="915121"/>
          </a:xfrm>
        </p:spPr>
        <p:txBody>
          <a:bodyPr/>
          <a:lstStyle>
            <a:lvl1pPr algn="l">
              <a:buFontTx/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/>
            </a:lvl2pPr>
            <a:lvl4pPr marL="1371600" indent="0">
              <a:buNone/>
              <a:defRPr/>
            </a:lvl4pPr>
          </a:lstStyle>
          <a:p>
            <a:pPr marL="228600" lvl="1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1EDD8A-F119-8E41-85C7-7095205DC53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7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8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62532" y="160420"/>
            <a:ext cx="5355952" cy="6529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37D2FD-766B-4643-BE8C-63DF5A86FC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3E6E78A-2ABF-1749-804B-05E4C6C7C52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518484" y="6145788"/>
            <a:ext cx="498441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74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0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44881" y="175402"/>
            <a:ext cx="5378416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144880" y="3429000"/>
            <a:ext cx="5378417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AF27643-36B2-5440-8500-38A12C9D463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353847B-F8C5-7B47-AAB4-531286E30A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523297" y="6145788"/>
            <a:ext cx="4979602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26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162443" y="176463"/>
            <a:ext cx="5445125" cy="6529136"/>
          </a:xfrm>
          <a:solidFill>
            <a:schemeClr val="tx2"/>
          </a:solidFill>
          <a:ln/>
        </p:spPr>
        <p:txBody>
          <a:bodyPr anchor="ctr"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6138DA5-38F8-2840-80E5-FE144C9C5E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07568" y="6145788"/>
            <a:ext cx="489533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4EFA3E-2657-304B-B238-B903C0CD3A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2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7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1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0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9E4BB8-1933-0B44-B948-B39A9F544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12367" r="74331" b="37759"/>
          <a:stretch/>
        </p:blipFill>
        <p:spPr>
          <a:xfrm>
            <a:off x="266699" y="453321"/>
            <a:ext cx="2552701" cy="12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1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2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E861D12-5CC8-EC4B-8FE1-6B46A31F1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06E56A-5EA5-AF4E-BD21-1EAE99BDD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3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5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630A4B-9A05-054D-B547-398534CDFEF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0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7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480874-CDBA-054C-9396-BA423713CB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6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/>
          <p:cNvSpPr>
            <a:spLocks noGrp="1"/>
          </p:cNvSpPr>
          <p:nvPr>
            <p:ph type="pic" sz="quarter" idx="10"/>
          </p:nvPr>
        </p:nvSpPr>
        <p:spPr>
          <a:xfrm>
            <a:off x="4234" y="0"/>
            <a:ext cx="12187767" cy="3120543"/>
          </a:xfrm>
          <a:solidFill>
            <a:srgbClr val="B2B2B2"/>
          </a:solidFill>
        </p:spPr>
        <p:txBody>
          <a:bodyPr anchor="ctr"/>
          <a:lstStyle>
            <a:lvl1pPr marL="0" indent="0" algn="ctr">
              <a:buNone/>
              <a:defRPr sz="2800" b="0" i="0">
                <a:latin typeface="Montserrat" pitchFamily="2" charset="77"/>
              </a:defRPr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71859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5628" y="3088459"/>
            <a:ext cx="11085510" cy="1028002"/>
          </a:xfrm>
        </p:spPr>
        <p:txBody>
          <a:bodyPr lIns="0" tIns="0" rIns="0" bIns="0" anchor="b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5627" y="4101342"/>
            <a:ext cx="11085511" cy="78734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200" b="0" i="0">
                <a:solidFill>
                  <a:srgbClr val="FFFFFF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3AA297-B2A4-404B-BF01-DA1B3F1DA8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6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9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D6CB7F-E5C8-A945-BEA2-BB119CC7A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B3D5BE-A88F-B04F-AA4F-0EA7DA2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/>
          <p:cNvSpPr>
            <a:spLocks noGrp="1"/>
          </p:cNvSpPr>
          <p:nvPr>
            <p:ph type="pic" sz="quarter" idx="10"/>
          </p:nvPr>
        </p:nvSpPr>
        <p:spPr>
          <a:xfrm>
            <a:off x="4234" y="0"/>
            <a:ext cx="12187767" cy="3120543"/>
          </a:xfrm>
          <a:solidFill>
            <a:srgbClr val="B2B2B2"/>
          </a:solidFill>
        </p:spPr>
        <p:txBody>
          <a:bodyPr anchor="ctr"/>
          <a:lstStyle>
            <a:lvl1pPr marL="0" indent="0" algn="ctr">
              <a:buNone/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22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5628" y="3088459"/>
            <a:ext cx="11085510" cy="1028002"/>
          </a:xfrm>
        </p:spPr>
        <p:txBody>
          <a:bodyPr lIns="0" tIns="0" rIns="0" bIns="0" anchor="b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5627" y="4101342"/>
            <a:ext cx="11085511" cy="78734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200" b="0" i="0">
                <a:solidFill>
                  <a:srgbClr val="FFFFFF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3AA297-B2A4-404B-BF01-DA1B3F1DA8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8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4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7548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7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754891" y="3429000"/>
            <a:ext cx="9289472" cy="85696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D085AF7-1BDF-AD46-AB09-38CB3288B607}"/>
              </a:ext>
            </a:extLst>
          </p:cNvPr>
          <p:cNvSpPr txBox="1"/>
          <p:nvPr userDrawn="1"/>
        </p:nvSpPr>
        <p:spPr>
          <a:xfrm>
            <a:off x="11165429" y="6301203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FEFFF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F79E0E9-4E28-5144-BACF-26CA9B180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3887" r="74630" b="38085"/>
          <a:stretch/>
        </p:blipFill>
        <p:spPr>
          <a:xfrm>
            <a:off x="413569" y="6078848"/>
            <a:ext cx="1208629" cy="564027"/>
          </a:xfrm>
          <a:prstGeom prst="rect">
            <a:avLst/>
          </a:prstGeom>
        </p:spPr>
      </p:pic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1EEBB46F-DBC3-F946-9C0D-FD75DF8EA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76399" y="6203278"/>
            <a:ext cx="883920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71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Tit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473A818-AD24-2D4A-A6E2-16D4DEB55891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F4A70-6B87-F741-8C7C-64313B31FC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7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0A3FC-145C-BB4A-A821-0821BEDC0D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791" y="3523631"/>
            <a:ext cx="9289472" cy="61656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E393F67-6714-2244-BD42-43EF08F9F472}"/>
              </a:ext>
            </a:extLst>
          </p:cNvPr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3B218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6619E6-7CE3-4646-86D0-C2A8542934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B85D0-E70C-224D-8857-F4B54EF05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6" y="1380753"/>
            <a:ext cx="11098212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6" y="1873400"/>
            <a:ext cx="11098212" cy="325438"/>
          </a:xfrm>
        </p:spPr>
        <p:txBody>
          <a:bodyPr/>
          <a:lstStyle>
            <a:lvl1pPr>
              <a:defRPr sz="2100" b="0" i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542926" y="2490009"/>
            <a:ext cx="11098211" cy="3129741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1400">
                <a:latin typeface="Montserrat Light" pitchFamily="2" charset="77"/>
              </a:defRPr>
            </a:lvl2pPr>
            <a:lvl3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77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1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74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4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159131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24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6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65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63709" y="689080"/>
            <a:ext cx="11098211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1380753"/>
            <a:ext cx="11098211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7" y="1873400"/>
            <a:ext cx="11098211" cy="325438"/>
          </a:xfrm>
        </p:spPr>
        <p:txBody>
          <a:bodyPr/>
          <a:lstStyle>
            <a:lvl1pPr>
              <a:defRPr sz="2100" b="0" i="0"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 Ligh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024" y="3212976"/>
            <a:ext cx="5337050" cy="255270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140400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lang="fr-FR" sz="1300" b="0" i="0" kern="1200" dirty="0" err="1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CDCB45-D542-AA4C-ACBC-B1CD181D9D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192" y="2318893"/>
            <a:ext cx="11098211" cy="325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</a:defRPr>
            </a:lvl1pPr>
            <a:lvl2pPr>
              <a:defRPr/>
            </a:lvl2pPr>
          </a:lstStyle>
          <a:p>
            <a:pPr marL="228600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BE7AACB-35DB-2E44-A12B-2CF155CF305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98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877144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7548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7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754891" y="3429000"/>
            <a:ext cx="9289472" cy="85696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D085AF7-1BDF-AD46-AB09-38CB3288B607}"/>
              </a:ext>
            </a:extLst>
          </p:cNvPr>
          <p:cNvSpPr txBox="1"/>
          <p:nvPr userDrawn="1"/>
        </p:nvSpPr>
        <p:spPr>
          <a:xfrm>
            <a:off x="11165429" y="6301203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6A895693-0027-4F28-9367-92E39A51F51C}" type="slidenum">
              <a:rPr lang="en-GB" sz="1100" b="0" i="0" smtClean="0">
                <a:solidFill>
                  <a:schemeClr val="accent1"/>
                </a:solidFill>
                <a:latin typeface="Montserrat" pitchFamily="2" charset="77"/>
              </a:rPr>
              <a:pPr algn="ctr"/>
              <a:t>‹N›</a:t>
            </a:fld>
            <a:endParaRPr lang="en-GB" sz="1200" b="0" i="0" dirty="0">
              <a:solidFill>
                <a:schemeClr val="accent1"/>
              </a:solidFill>
              <a:latin typeface="Montserrat" pitchFamily="2" charset="77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F79E0E9-4E28-5144-BACF-26CA9B180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3887" r="74630" b="38085"/>
          <a:stretch/>
        </p:blipFill>
        <p:spPr>
          <a:xfrm>
            <a:off x="413569" y="6078848"/>
            <a:ext cx="1208629" cy="564027"/>
          </a:xfrm>
          <a:prstGeom prst="rect">
            <a:avLst/>
          </a:prstGeom>
        </p:spPr>
      </p:pic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1EEBB46F-DBC3-F946-9C0D-FD75DF8EA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76399" y="6203278"/>
            <a:ext cx="883920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762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1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46893" y="695641"/>
            <a:ext cx="11098213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2490009"/>
            <a:ext cx="533705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340602" y="2490009"/>
            <a:ext cx="5300537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6303566" y="3212976"/>
            <a:ext cx="5337050" cy="2552701"/>
          </a:xfrm>
        </p:spPr>
        <p:txBody>
          <a:bodyPr vert="horz" lIns="0" tIns="0" rIns="0" bIns="0" rtlCol="0">
            <a:noAutofit/>
          </a:bodyPr>
          <a:lstStyle>
            <a:lvl1pPr>
              <a:spcAft>
                <a:spcPts val="600"/>
              </a:spcAft>
              <a:defRPr lang="fr-FR" sz="1300" b="0" i="0" dirty="0" smtClean="0">
                <a:latin typeface="Montserrat" pitchFamily="2" charset="77"/>
              </a:defRPr>
            </a:lvl1pPr>
            <a:lvl2pPr>
              <a:spcAft>
                <a:spcPts val="600"/>
              </a:spcAft>
              <a:defRPr lang="fr-FR" sz="1300" dirty="0" smtClean="0">
                <a:solidFill>
                  <a:schemeClr val="tx1"/>
                </a:solidFill>
                <a:latin typeface="Montserrat Light" pitchFamily="2" charset="77"/>
              </a:defRPr>
            </a:lvl2pPr>
          </a:lstStyle>
          <a:p>
            <a:pPr lvl="0"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Text 1</a:t>
            </a:r>
          </a:p>
          <a:p>
            <a:pPr marL="140400" lvl="1" indent="-140400">
              <a:spcAft>
                <a:spcPts val="800"/>
              </a:spcAft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78CF1E-D039-F245-9B7C-D3CC309478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2926" y="1509874"/>
            <a:ext cx="10907713" cy="915121"/>
          </a:xfrm>
        </p:spPr>
        <p:txBody>
          <a:bodyPr/>
          <a:lstStyle>
            <a:lvl1pPr algn="l">
              <a:buFontTx/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/>
            </a:lvl2pPr>
            <a:lvl4pPr marL="1371600" indent="0">
              <a:buNone/>
              <a:defRPr/>
            </a:lvl4pPr>
          </a:lstStyle>
          <a:p>
            <a:pPr marL="228600" lvl="1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1EDD8A-F119-8E41-85C7-7095205DC53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42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3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62532" y="160420"/>
            <a:ext cx="5355952" cy="6529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37D2FD-766B-4643-BE8C-63DF5A86FC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3E6E78A-2ABF-1749-804B-05E4C6C7C52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518484" y="6145788"/>
            <a:ext cx="498441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3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6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44881" y="175402"/>
            <a:ext cx="5378416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144880" y="3429000"/>
            <a:ext cx="5378417" cy="32375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/>
          <a:lstStyle>
            <a:lvl1pPr algn="ctr"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AF27643-36B2-5440-8500-38A12C9D463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353847B-F8C5-7B47-AAB4-531286E30A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523297" y="6145788"/>
            <a:ext cx="4979602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6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8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162443" y="176463"/>
            <a:ext cx="5445125" cy="6529136"/>
          </a:xfrm>
          <a:solidFill>
            <a:schemeClr val="tx2"/>
          </a:solidFill>
          <a:ln/>
        </p:spPr>
        <p:txBody>
          <a:bodyPr anchor="ctr"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755422"/>
            <a:ext cx="5545140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380753"/>
            <a:ext cx="554514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1873400"/>
            <a:ext cx="5545140" cy="325438"/>
          </a:xfrm>
        </p:spPr>
        <p:txBody>
          <a:bodyPr/>
          <a:lstStyle>
            <a:lvl1pPr>
              <a:defRPr sz="2100" b="0" i="0">
                <a:latin typeface="Montserrat Light" pitchFamily="2" charset="77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6096000" y="2388409"/>
            <a:ext cx="5545139" cy="3129741"/>
          </a:xfrm>
        </p:spPr>
        <p:txBody>
          <a:bodyPr/>
          <a:lstStyle>
            <a:lvl1pPr>
              <a:def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1pPr>
            <a:lvl2pPr>
              <a:def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defRPr>
            </a:lvl2pPr>
            <a:lvl3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6138DA5-38F8-2840-80E5-FE144C9C5E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07568" y="6145788"/>
            <a:ext cx="489533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4EFA3E-2657-304B-B238-B903C0CD3A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9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3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8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accent3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C46E8E8-28A5-9B4C-8A9A-CF321AADF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9E4BB8-1933-0B44-B948-B39A9F544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12367" r="74331" b="37759"/>
          <a:stretch/>
        </p:blipFill>
        <p:spPr>
          <a:xfrm>
            <a:off x="266699" y="453321"/>
            <a:ext cx="2552701" cy="12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8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8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E861D12-5CC8-EC4B-8FE1-6B46A31F1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06E56A-5EA5-AF4E-BD21-1EAE99BDD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2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FC9CC4-A2A1-A94F-A407-77EC01D270E4}"/>
              </a:ext>
            </a:extLst>
          </p:cNvPr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25D94348-89BF-2A4E-B41E-CC1DC7920C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3996EF-89EB-ED4A-B387-A88D86A9B0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tx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630A4B-9A05-054D-B547-398534CDFEF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1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2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480874-CDBA-054C-9396-BA423713CB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0BC60B-2723-8D4A-8F83-6A6FDF6C28DE}"/>
              </a:ext>
            </a:extLst>
          </p:cNvPr>
          <p:cNvSpPr/>
          <p:nvPr userDrawn="1"/>
        </p:nvSpPr>
        <p:spPr>
          <a:xfrm>
            <a:off x="0" y="0"/>
            <a:ext cx="12191999" cy="3445471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5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81687" y="3445471"/>
            <a:ext cx="11082379" cy="1373698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400" b="0" i="0" baseline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8C63A-E66D-D14E-8F36-5C1BF4B7D40A}"/>
              </a:ext>
            </a:extLst>
          </p:cNvPr>
          <p:cNvSpPr txBox="1"/>
          <p:nvPr userDrawn="1"/>
        </p:nvSpPr>
        <p:spPr>
          <a:xfrm>
            <a:off x="6895652" y="63470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81688" y="1905136"/>
            <a:ext cx="11082378" cy="1470025"/>
          </a:xfrm>
        </p:spPr>
        <p:txBody>
          <a:bodyPr lIns="0" tIns="0" rIns="0" bIns="0" anchor="b">
            <a:noAutofit/>
          </a:bodyPr>
          <a:lstStyle>
            <a:lvl1pPr algn="l">
              <a:defRPr sz="4800" b="0" i="0" spc="30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D6CB7F-E5C8-A945-BEA2-BB119CC7A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7"/>
          <a:stretch/>
        </p:blipFill>
        <p:spPr>
          <a:xfrm>
            <a:off x="-553994" y="6223298"/>
            <a:ext cx="12745993" cy="8526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B3D5BE-A88F-B04F-AA4F-0EA7DA2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4218" r="74812" b="39176"/>
          <a:stretch/>
        </p:blipFill>
        <p:spPr>
          <a:xfrm>
            <a:off x="0" y="489793"/>
            <a:ext cx="2656442" cy="11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4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Tit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473A818-AD24-2D4A-A6E2-16D4DEB55891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F4A70-6B87-F741-8C7C-64313B31FC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7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0A3FC-145C-BB4A-A821-0821BEDC0D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791" y="3523631"/>
            <a:ext cx="9289472" cy="61656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E393F67-6714-2244-BD42-43EF08F9F472}"/>
              </a:ext>
            </a:extLst>
          </p:cNvPr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6A895693-0027-4F28-9367-92E39A51F51C}" type="slidenum">
              <a:rPr lang="en-GB" sz="1100" b="0" i="0" smtClean="0">
                <a:solidFill>
                  <a:schemeClr val="tx1"/>
                </a:solidFill>
                <a:latin typeface="Montserrat" pitchFamily="2" charset="77"/>
              </a:rPr>
              <a:pPr algn="ctr"/>
              <a:t>‹N›</a:t>
            </a:fld>
            <a:endParaRPr lang="en-GB" sz="1050" b="0" i="0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6619E6-7CE3-4646-86D0-C2A8542934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B85D0-E70C-224D-8857-F4B54EF05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/>
          <p:cNvSpPr>
            <a:spLocks noGrp="1"/>
          </p:cNvSpPr>
          <p:nvPr>
            <p:ph type="pic" sz="quarter" idx="10"/>
          </p:nvPr>
        </p:nvSpPr>
        <p:spPr>
          <a:xfrm>
            <a:off x="4234" y="0"/>
            <a:ext cx="12187767" cy="3120543"/>
          </a:xfrm>
          <a:solidFill>
            <a:srgbClr val="B2B2B2"/>
          </a:solidFill>
        </p:spPr>
        <p:txBody>
          <a:bodyPr anchor="ctr"/>
          <a:lstStyle>
            <a:lvl1pPr marL="0" indent="0" algn="ctr">
              <a:buNone/>
              <a:defRPr sz="2800" b="0" i="0">
                <a:latin typeface="Montserrat" pitchFamily="2" charset="77"/>
              </a:defRPr>
            </a:lvl1pPr>
          </a:lstStyle>
          <a:p>
            <a:endParaRPr lang="en-GB" dirty="0"/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7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5628" y="3088459"/>
            <a:ext cx="11085510" cy="1028002"/>
          </a:xfrm>
        </p:spPr>
        <p:txBody>
          <a:bodyPr lIns="0" tIns="0" rIns="0" bIns="0" anchor="b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5627" y="4101342"/>
            <a:ext cx="11085511" cy="78734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4200" b="0" i="0">
                <a:solidFill>
                  <a:srgbClr val="FFFFFF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3AA297-B2A4-404B-BF01-DA1B3F1DA8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4" y="4669602"/>
            <a:ext cx="12745993" cy="2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7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0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7548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7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754891" y="3429000"/>
            <a:ext cx="9289472" cy="85696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D085AF7-1BDF-AD46-AB09-38CB3288B607}"/>
              </a:ext>
            </a:extLst>
          </p:cNvPr>
          <p:cNvSpPr txBox="1"/>
          <p:nvPr userDrawn="1"/>
        </p:nvSpPr>
        <p:spPr>
          <a:xfrm>
            <a:off x="11165429" y="6301203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FEFFF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F79E0E9-4E28-5144-BACF-26CA9B180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3887" r="74630" b="38085"/>
          <a:stretch/>
        </p:blipFill>
        <p:spPr>
          <a:xfrm>
            <a:off x="413569" y="6078848"/>
            <a:ext cx="1208629" cy="564027"/>
          </a:xfrm>
          <a:prstGeom prst="rect">
            <a:avLst/>
          </a:prstGeom>
        </p:spPr>
      </p:pic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1EEBB46F-DBC3-F946-9C0D-FD75DF8EA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76399" y="6203278"/>
            <a:ext cx="883920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296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Tit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473A818-AD24-2D4A-A6E2-16D4DEB55891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F4A70-6B87-F741-8C7C-64313B31FC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791" y="2572038"/>
            <a:ext cx="9289473" cy="856962"/>
          </a:xfrm>
        </p:spPr>
        <p:txBody>
          <a:bodyPr lIns="0" tIns="0" rIns="0" bIns="0" anchor="b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0A3FC-145C-BB4A-A821-0821BEDC0D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791" y="3523631"/>
            <a:ext cx="9289472" cy="61656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800" b="0" i="0">
                <a:solidFill>
                  <a:schemeClr val="bg2"/>
                </a:solidFill>
                <a:latin typeface="Montserrat Light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E393F67-6714-2244-BD42-43EF08F9F472}"/>
              </a:ext>
            </a:extLst>
          </p:cNvPr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3B218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6619E6-7CE3-4646-86D0-C2A8542934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B85D0-E70C-224D-8857-F4B54EF05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13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2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6" y="1380753"/>
            <a:ext cx="11098212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6" y="1873400"/>
            <a:ext cx="11098212" cy="325438"/>
          </a:xfrm>
        </p:spPr>
        <p:txBody>
          <a:bodyPr/>
          <a:lstStyle>
            <a:lvl1pPr>
              <a:defRPr sz="2100" b="0" i="0">
                <a:solidFill>
                  <a:schemeClr val="tx1"/>
                </a:solidFill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542926" y="2490009"/>
            <a:ext cx="11098211" cy="3129741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1400">
                <a:latin typeface="Montserrat Light" pitchFamily="2" charset="77"/>
              </a:defRPr>
            </a:lvl2pPr>
            <a:lvl3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 Light" pitchFamily="2" charset="77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96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42926" y="689080"/>
            <a:ext cx="10991848" cy="625331"/>
          </a:xfrm>
        </p:spPr>
        <p:txBody>
          <a:bodyPr/>
          <a:lstStyle>
            <a:lvl1pPr>
              <a:defRPr>
                <a:latin typeface="Taviraj Medium" pitchFamily="2" charset="-34"/>
                <a:cs typeface="Taviraj Medium" pitchFamily="2" charset="-34"/>
              </a:defRPr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6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7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E5E5AF-73E7-D74C-88E2-5CFB44FC4D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05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9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159131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8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82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ECD7C3-950D-274B-B7F8-AB374BCA4229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19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4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63709" y="689080"/>
            <a:ext cx="11098211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1380753"/>
            <a:ext cx="11098211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7" y="1873400"/>
            <a:ext cx="11098211" cy="325438"/>
          </a:xfrm>
        </p:spPr>
        <p:txBody>
          <a:bodyPr/>
          <a:lstStyle>
            <a:lvl1pPr>
              <a:defRPr sz="2100" b="0" i="0">
                <a:latin typeface="Taviraj Medium" pitchFamily="2" charset="-34"/>
                <a:cs typeface="Taviraj Medium" pitchFamily="2" charset="-34"/>
              </a:defRPr>
            </a:lvl1pPr>
            <a:lvl2pPr>
              <a:defRPr/>
            </a:lvl2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 Ligh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024" y="3212976"/>
            <a:ext cx="5337050" cy="255270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fr-FR" sz="1300" b="0" i="0" kern="1200" dirty="0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140400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lang="fr-FR" sz="1300" b="0" i="0" kern="1200" dirty="0" err="1" smtClean="0">
                <a:solidFill>
                  <a:srgbClr val="1C385B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CDCB45-D542-AA4C-ACBC-B1CD181D9D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192" y="2318893"/>
            <a:ext cx="11098211" cy="32543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</a:defRPr>
            </a:lvl1pPr>
            <a:lvl2pPr>
              <a:defRPr/>
            </a:lvl2pPr>
          </a:lstStyle>
          <a:p>
            <a:pPr marL="228600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BE7AACB-35DB-2E44-A12B-2CF155CF305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15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- 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6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46893" y="695641"/>
            <a:ext cx="11098213" cy="625331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  <a:endParaRPr lang="en-GB" noProof="0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42926" y="3212976"/>
            <a:ext cx="5337050" cy="255270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defRPr sz="1300" b="0" i="0">
                <a:latin typeface="Montserrat" pitchFamily="2" charset="77"/>
              </a:defRPr>
            </a:lvl1pPr>
            <a:lvl2pPr marL="140400" indent="-140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300" b="0" i="0" kern="1200" dirty="0" smtClean="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2pPr>
          </a:lstStyle>
          <a:p>
            <a:pPr lvl="0"/>
            <a:r>
              <a:rPr lang="en-GB" dirty="0"/>
              <a:t>Text 1</a:t>
            </a:r>
          </a:p>
          <a:p>
            <a:pPr marL="140400" lvl="1" indent="-1404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42927" y="2490009"/>
            <a:ext cx="5337050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340602" y="2490009"/>
            <a:ext cx="5300537" cy="492647"/>
          </a:xfrm>
        </p:spPr>
        <p:txBody>
          <a:bodyPr/>
          <a:lstStyle>
            <a:lvl1pPr>
              <a:defRPr sz="3200" b="0" i="0">
                <a:solidFill>
                  <a:schemeClr val="bg2"/>
                </a:solidFill>
                <a:latin typeface="Taviraj Medium" pitchFamily="2" charset="-34"/>
                <a:cs typeface="Taviraj Medium" pitchFamily="2" charset="-34"/>
              </a:defRPr>
            </a:lvl1pPr>
          </a:lstStyle>
          <a:p>
            <a:pPr lvl="0"/>
            <a:r>
              <a:rPr lang="en-GB" dirty="0"/>
              <a:t>Subtitle 2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6303566" y="3212976"/>
            <a:ext cx="5337050" cy="2552701"/>
          </a:xfrm>
        </p:spPr>
        <p:txBody>
          <a:bodyPr vert="horz" lIns="0" tIns="0" rIns="0" bIns="0" rtlCol="0">
            <a:noAutofit/>
          </a:bodyPr>
          <a:lstStyle>
            <a:lvl1pPr>
              <a:spcAft>
                <a:spcPts val="600"/>
              </a:spcAft>
              <a:defRPr lang="fr-FR" sz="1300" b="0" i="0" dirty="0" smtClean="0">
                <a:latin typeface="Montserrat" pitchFamily="2" charset="77"/>
              </a:defRPr>
            </a:lvl1pPr>
            <a:lvl2pPr>
              <a:spcAft>
                <a:spcPts val="600"/>
              </a:spcAft>
              <a:defRPr lang="fr-FR" sz="1300" dirty="0" smtClean="0">
                <a:solidFill>
                  <a:schemeClr val="tx1"/>
                </a:solidFill>
                <a:latin typeface="Montserrat Light" pitchFamily="2" charset="77"/>
              </a:defRPr>
            </a:lvl2pPr>
          </a:lstStyle>
          <a:p>
            <a:pPr lvl="0"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Text 1</a:t>
            </a:r>
          </a:p>
          <a:p>
            <a:pPr marL="140400" lvl="1" indent="-140400">
              <a:spcAft>
                <a:spcPts val="800"/>
              </a:spcAft>
              <a:buChar char="•"/>
            </a:pPr>
            <a:r>
              <a:rPr lang="en-GB" dirty="0"/>
              <a:t>Text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78CF1E-D039-F245-9B7C-D3CC309478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2926" y="1509874"/>
            <a:ext cx="10907713" cy="915121"/>
          </a:xfrm>
        </p:spPr>
        <p:txBody>
          <a:bodyPr/>
          <a:lstStyle>
            <a:lvl1pPr algn="l">
              <a:buFontTx/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/>
            </a:lvl2pPr>
            <a:lvl4pPr marL="1371600" indent="0">
              <a:buNone/>
              <a:defRPr/>
            </a:lvl4pPr>
          </a:lstStyle>
          <a:p>
            <a:pPr marL="228600" lvl="1">
              <a:spcAft>
                <a:spcPts val="0"/>
              </a:spcAft>
            </a:pP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autem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etus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Ipiciun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delectius</a:t>
            </a:r>
            <a:r>
              <a:rPr lang="en-GB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Peribus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 et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faccuptiant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iusape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eseque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nihiliquam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quunt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conectustrum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reriore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rferit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molorec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tatist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qui a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incti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ute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cumetum</a:t>
            </a:r>
            <a:r>
              <a:rPr lang="fr-FR" sz="2000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1EDD8A-F119-8E41-85C7-7095205DC53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63698" y="6145788"/>
            <a:ext cx="883920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73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vmlDrawing" Target="../drawings/vmlDrawing1.vml"/><Relationship Id="rId30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oleObject" Target="../embeddings/oleObject20.bin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ags" Target="../tags/tag21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vmlDrawing" Target="../drawings/vmlDrawing20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vmlDrawing" Target="../drawings/vmlDrawing40.v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oleObject" Target="../embeddings/oleObject40.bin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tags" Target="../tags/tag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vmlDrawing" Target="../drawings/vmlDrawing59.v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oleObject" Target="../embeddings/oleObject59.bin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tags" Target="../tags/tag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86.xml"/><Relationship Id="rId21" Type="http://schemas.openxmlformats.org/officeDocument/2006/relationships/vmlDrawing" Target="../drawings/vmlDrawing78.v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oleObject" Target="../embeddings/oleObject78.bin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tags" Target="../tags/tag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8473D-FE78-2445-B209-8333C5195756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145700266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1" name="think-cell Slide" r:id="rId29" imgW="360" imgH="360" progId="TCLayout.ActiveDocument.1">
                  <p:embed/>
                </p:oleObj>
              </mc:Choice>
              <mc:Fallback>
                <p:oleObj name="think-cell Slide" r:id="rId29" imgW="360" imgH="360" progId="TCLayout.ActiveDocument.1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52522" y="701769"/>
            <a:ext cx="11088616" cy="62533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52522" y="1774768"/>
            <a:ext cx="11088616" cy="28360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6A895693-0027-4F28-9367-92E39A51F51C}" type="slidenum">
              <a:rPr lang="en-GB" sz="1100" b="0" i="0" smtClean="0">
                <a:solidFill>
                  <a:schemeClr val="tx1"/>
                </a:solidFill>
                <a:latin typeface="Montserrat" pitchFamily="2" charset="77"/>
              </a:rPr>
              <a:pPr algn="ctr"/>
              <a:t>‹N›</a:t>
            </a:fld>
            <a:endParaRPr lang="en-GB" sz="1050" b="0" i="0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17F8C3-1F6E-7441-A2A1-0630FF04241F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93472812-0A7D-C64D-8DCF-6C1ECE151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1800" y="6181631"/>
            <a:ext cx="4114800" cy="349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50" r:id="rId2"/>
    <p:sldLayoutId id="2147483946" r:id="rId3"/>
    <p:sldLayoutId id="2147483953" r:id="rId4"/>
    <p:sldLayoutId id="2147483945" r:id="rId5"/>
    <p:sldLayoutId id="2147483952" r:id="rId6"/>
    <p:sldLayoutId id="2147483935" r:id="rId7"/>
    <p:sldLayoutId id="2147483939" r:id="rId8"/>
    <p:sldLayoutId id="2147483933" r:id="rId9"/>
    <p:sldLayoutId id="2147483944" r:id="rId10"/>
    <p:sldLayoutId id="2147483947" r:id="rId11"/>
    <p:sldLayoutId id="2147483948" r:id="rId12"/>
    <p:sldLayoutId id="2147483949" r:id="rId13"/>
    <p:sldLayoutId id="2147483954" r:id="rId14"/>
    <p:sldLayoutId id="2147483929" r:id="rId15"/>
    <p:sldLayoutId id="2147483938" r:id="rId16"/>
    <p:sldLayoutId id="2147483943" r:id="rId17"/>
    <p:sldLayoutId id="2147483942" r:id="rId18"/>
    <p:sldLayoutId id="2147483940" r:id="rId19"/>
    <p:sldLayoutId id="2147484040" r:id="rId20"/>
    <p:sldLayoutId id="2147484041" r:id="rId21"/>
    <p:sldLayoutId id="2147484042" r:id="rId22"/>
    <p:sldLayoutId id="2147484043" r:id="rId23"/>
    <p:sldLayoutId id="2147484044" r:id="rId24"/>
    <p:sldLayoutId id="2147484045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 baseline="0">
          <a:solidFill>
            <a:schemeClr val="tx1"/>
          </a:solidFill>
          <a:latin typeface="Taviraj Medium" pitchFamily="2" charset="-34"/>
          <a:ea typeface="+mj-ea"/>
          <a:cs typeface="Taviraj Medium" pitchFamily="2" charset="-34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None/>
        <a:defRPr sz="1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285750" indent="-28575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2pPr>
      <a:lvl3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tabLst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7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436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8473D-FE78-2445-B209-8333C5195756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EC33F"/>
              </a:solidFill>
              <a:latin typeface="Montserrat" pitchFamily="2" charset="77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3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7" name="think-cell Slide" r:id="rId24" imgW="360" imgH="360" progId="TCLayout.ActiveDocument.1">
                  <p:embed/>
                </p:oleObj>
              </mc:Choice>
              <mc:Fallback>
                <p:oleObj name="think-cell Slide" r:id="rId2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52522" y="410322"/>
            <a:ext cx="11088616" cy="62533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52522" y="1168401"/>
            <a:ext cx="11088616" cy="33530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BD4405-F8EF-F848-BE18-3ACA88BAF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94006" y="6173787"/>
            <a:ext cx="83167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3B2182"/>
              </a:solidFill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8CFA4D89-57D1-FF40-9F28-A27E6C29F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0" y="6201466"/>
            <a:ext cx="566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5420585-EF40-544B-9E2D-31F92701F945}" type="slidenum">
              <a:rPr lang="en-US" smtClean="0">
                <a:solidFill>
                  <a:srgbClr val="3B2182"/>
                </a:solidFill>
              </a:rPr>
              <a:pPr/>
              <a:t>‹N›</a:t>
            </a:fld>
            <a:endParaRPr lang="en-US">
              <a:solidFill>
                <a:srgbClr val="3B2182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6C25D71-CCBB-824F-982A-D1433DB169B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09" y="6043683"/>
            <a:ext cx="1353024" cy="62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8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71" r:id="rId16"/>
    <p:sldLayoutId id="2147483972" r:id="rId17"/>
    <p:sldLayoutId id="2147483973" r:id="rId18"/>
    <p:sldLayoutId id="2147483974" r:id="rId19"/>
    <p:sldLayoutId id="2147483976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 baseline="0">
          <a:solidFill>
            <a:schemeClr val="tx1"/>
          </a:solidFill>
          <a:latin typeface="+mj-lt"/>
          <a:ea typeface="+mj-ea"/>
          <a:cs typeface="Taviraj Medium" pitchFamily="2" charset="-34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tabLst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7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436">
          <p15:clr>
            <a:srgbClr val="F26B43"/>
          </p15:clr>
        </p15:guide>
        <p15:guide id="5" orient="horz" pos="397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8473D-FE78-2445-B209-8333C5195756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98" name="think-cell Slide" r:id="rId23" imgW="360" imgH="360" progId="TCLayout.ActiveDocument.1">
                  <p:embed/>
                </p:oleObj>
              </mc:Choice>
              <mc:Fallback>
                <p:oleObj name="think-cell Slide" r:id="rId23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52522" y="701769"/>
            <a:ext cx="11088616" cy="62533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52522" y="1774768"/>
            <a:ext cx="11088616" cy="28360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3B218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17F8C3-1F6E-7441-A2A1-0630FF04241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93472812-0A7D-C64D-8DCF-6C1ECE151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1800" y="6181631"/>
            <a:ext cx="4114800" cy="349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4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  <p:sldLayoutId id="2147483996" r:id="rId17"/>
    <p:sldLayoutId id="2147483997" r:id="rId18"/>
    <p:sldLayoutId id="2147483998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 baseline="0">
          <a:solidFill>
            <a:schemeClr val="tx1"/>
          </a:solidFill>
          <a:latin typeface="Taviraj Medium" pitchFamily="2" charset="-34"/>
          <a:ea typeface="+mj-ea"/>
          <a:cs typeface="Taviraj Medium" pitchFamily="2" charset="-34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None/>
        <a:defRPr sz="1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285750" indent="-28575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2pPr>
      <a:lvl3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tabLst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7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436">
          <p15:clr>
            <a:srgbClr val="F26B43"/>
          </p15:clr>
        </p15:guide>
        <p15:guide id="5" orient="horz" pos="397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8473D-FE78-2445-B209-8333C5195756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54" name="think-cell Slide" r:id="rId23" imgW="360" imgH="360" progId="TCLayout.ActiveDocument.1">
                  <p:embed/>
                </p:oleObj>
              </mc:Choice>
              <mc:Fallback>
                <p:oleObj name="think-cell Slide" r:id="rId23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52522" y="701769"/>
            <a:ext cx="11088616" cy="62533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52522" y="1774768"/>
            <a:ext cx="11088616" cy="28360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3B218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17F8C3-1F6E-7441-A2A1-0630FF04241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93472812-0A7D-C64D-8DCF-6C1ECE151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1800" y="6181631"/>
            <a:ext cx="4114800" cy="349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8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  <p:sldLayoutId id="2147484015" r:id="rId16"/>
    <p:sldLayoutId id="2147484016" r:id="rId17"/>
    <p:sldLayoutId id="2147484017" r:id="rId18"/>
    <p:sldLayoutId id="2147484018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 baseline="0">
          <a:solidFill>
            <a:schemeClr val="tx1"/>
          </a:solidFill>
          <a:latin typeface="Taviraj Medium" pitchFamily="2" charset="-34"/>
          <a:ea typeface="+mj-ea"/>
          <a:cs typeface="Taviraj Medium" pitchFamily="2" charset="-34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None/>
        <a:defRPr sz="1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285750" indent="-28575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2pPr>
      <a:lvl3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tabLst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7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436">
          <p15:clr>
            <a:srgbClr val="F26B43"/>
          </p15:clr>
        </p15:guide>
        <p15:guide id="5" orient="horz" pos="397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8473D-FE78-2445-B209-8333C5195756}"/>
              </a:ext>
            </a:extLst>
          </p:cNvPr>
          <p:cNvSpPr/>
          <p:nvPr userDrawn="1"/>
        </p:nvSpPr>
        <p:spPr>
          <a:xfrm>
            <a:off x="159132" y="168870"/>
            <a:ext cx="11873735" cy="652025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EC33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8" name="think-cell Slide" r:id="rId23" imgW="360" imgH="360" progId="TCLayout.ActiveDocument.1">
                  <p:embed/>
                </p:oleObj>
              </mc:Choice>
              <mc:Fallback>
                <p:oleObj name="think-cell Slide" r:id="rId23" imgW="360" imgH="36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52522" y="701769"/>
            <a:ext cx="11088616" cy="62533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52522" y="1774768"/>
            <a:ext cx="11088616" cy="28360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5429" y="6323180"/>
            <a:ext cx="54768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95693-0027-4F28-9367-92E39A51F51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3B218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578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17F8C3-1F6E-7441-A2A1-0630FF04241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" y="6089054"/>
            <a:ext cx="1085464" cy="501328"/>
          </a:xfrm>
          <a:prstGeom prst="rect">
            <a:avLst/>
          </a:prstGeom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93472812-0A7D-C64D-8DCF-6C1ECE151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1800" y="6181631"/>
            <a:ext cx="4114800" cy="349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B218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91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  <p:sldLayoutId id="2147484031" r:id="rId12"/>
    <p:sldLayoutId id="2147484032" r:id="rId13"/>
    <p:sldLayoutId id="2147484033" r:id="rId14"/>
    <p:sldLayoutId id="2147484034" r:id="rId15"/>
    <p:sldLayoutId id="2147484035" r:id="rId16"/>
    <p:sldLayoutId id="2147484036" r:id="rId17"/>
    <p:sldLayoutId id="2147484037" r:id="rId18"/>
    <p:sldLayoutId id="2147484038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 baseline="0">
          <a:solidFill>
            <a:schemeClr val="tx1"/>
          </a:solidFill>
          <a:latin typeface="Taviraj Medium" pitchFamily="2" charset="-34"/>
          <a:ea typeface="+mj-ea"/>
          <a:cs typeface="Taviraj Medium" pitchFamily="2" charset="-34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None/>
        <a:defRPr sz="1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285750" indent="-28575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2pPr>
      <a:lvl3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tabLst/>
        <a:defRPr sz="16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7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436">
          <p15:clr>
            <a:srgbClr val="F26B43"/>
          </p15:clr>
        </p15:guide>
        <p15:guide id="5" orient="horz" pos="39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26C6D11-9D0D-4C84-9F63-6B2143A71D4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09663" y="1835150"/>
            <a:ext cx="11082337" cy="1470025"/>
          </a:xfrm>
        </p:spPr>
        <p:txBody>
          <a:bodyPr/>
          <a:lstStyle/>
          <a:p>
            <a:r>
              <a:rPr lang="fr-FR" dirty="0" smtClean="0"/>
              <a:t>National </a:t>
            </a:r>
            <a:r>
              <a:rPr lang="fr-FR" dirty="0" err="1" smtClean="0"/>
              <a:t>Aiways</a:t>
            </a:r>
            <a:endParaRPr lang="fr-FR" dirty="0"/>
          </a:p>
        </p:txBody>
      </p:sp>
      <p:sp>
        <p:nvSpPr>
          <p:cNvPr id="7172" name="Espace réservé du numéro de diapositive 2">
            <a:extLst>
              <a:ext uri="{FF2B5EF4-FFF2-40B4-BE49-F238E27FC236}">
                <a16:creationId xmlns:a16="http://schemas.microsoft.com/office/drawing/2014/main" id="{58FED3A9-3AE2-4FF6-9F5D-4F6594890CA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906250" y="6192838"/>
            <a:ext cx="285750" cy="2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9520" tIns="34761" rIns="69520" bIns="34761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898989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F2C296A3-1FD3-4585-AFD2-FAA01F727B2C}" type="slidenum">
              <a:rPr lang="fr-FR" altLang="fr-FR" smtClean="0"/>
              <a:pPr>
                <a:defRPr/>
              </a:pPr>
              <a:t>1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618A1326-426C-43A9-B771-2ED3D9DFC6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3388" y="504825"/>
            <a:ext cx="11578728" cy="6254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dirty="0">
                <a:latin typeface="Arial"/>
                <a:cs typeface="Arial"/>
              </a:rPr>
              <a:t>Validazione e adeguamento delle priorità </a:t>
            </a:r>
            <a:r>
              <a:rPr lang="it-IT" dirty="0" smtClean="0">
                <a:latin typeface="Arial"/>
                <a:cs typeface="Arial"/>
              </a:rPr>
              <a:t>il CDA</a:t>
            </a:r>
            <a:endParaRPr lang="fr-FR" dirty="0">
              <a:latin typeface="Arial"/>
              <a:ea typeface="+mj-ea"/>
              <a:cs typeface="Arial"/>
            </a:endParaRPr>
          </a:p>
        </p:txBody>
      </p:sp>
      <p:sp>
        <p:nvSpPr>
          <p:cNvPr id="20482" name="Espace réservé du contenu 2">
            <a:extLst>
              <a:ext uri="{FF2B5EF4-FFF2-40B4-BE49-F238E27FC236}">
                <a16:creationId xmlns:a16="http://schemas.microsoft.com/office/drawing/2014/main" id="{0F5BF57E-68B4-401C-8658-F79A5569B6D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8175" y="1390650"/>
            <a:ext cx="11553825" cy="5467350"/>
          </a:xfrm>
        </p:spPr>
        <p:txBody>
          <a:bodyPr>
            <a:normAutofit fontScale="92500" lnSpcReduction="10000"/>
          </a:bodyPr>
          <a:lstStyle/>
          <a:p>
            <a:r>
              <a:rPr lang="it-IT" altLang="fr-FR" sz="2400" dirty="0">
                <a:latin typeface="Arial" panose="020B0604020202020204" pitchFamily="34" charset="0"/>
              </a:rPr>
              <a:t>Aumentare la redditività nel breve termine per ridurre il debito nel medio termine.</a:t>
            </a:r>
          </a:p>
          <a:p>
            <a:r>
              <a:rPr lang="it-IT" altLang="fr-FR" sz="2400" b="1" dirty="0">
                <a:solidFill>
                  <a:srgbClr val="189EC8"/>
                </a:solidFill>
                <a:latin typeface="Arial" panose="020B0604020202020204" pitchFamily="34" charset="0"/>
              </a:rPr>
              <a:t>Riduzione delle acquisizioni di aeromobili di nuova generazione</a:t>
            </a:r>
          </a:p>
          <a:p>
            <a:r>
              <a:rPr lang="it-IT" altLang="fr-FR" sz="2400" dirty="0" err="1">
                <a:latin typeface="Arial" panose="020B0604020202020204" pitchFamily="34" charset="0"/>
              </a:rPr>
              <a:t>Decarbonizzazione</a:t>
            </a:r>
            <a:r>
              <a:rPr lang="it-IT" altLang="fr-FR" sz="2400" dirty="0">
                <a:latin typeface="Arial" panose="020B0604020202020204" pitchFamily="34" charset="0"/>
              </a:rPr>
              <a:t> delle attività</a:t>
            </a:r>
          </a:p>
          <a:p>
            <a:r>
              <a:rPr lang="it-IT" altLang="fr-FR" sz="2400" b="1" dirty="0">
                <a:solidFill>
                  <a:srgbClr val="189EC8"/>
                </a:solidFill>
                <a:latin typeface="Arial" panose="020B0604020202020204" pitchFamily="34" charset="0"/>
              </a:rPr>
              <a:t>Oltre alla riduzione delle emissioni nette di CO2, attuazione di un programma di compensazione delle emissioni (offerto ai clienti abituali).</a:t>
            </a:r>
          </a:p>
          <a:p>
            <a:r>
              <a:rPr lang="it-IT" altLang="fr-FR" sz="2400" dirty="0">
                <a:latin typeface="Arial" panose="020B0604020202020204" pitchFamily="34" charset="0"/>
              </a:rPr>
              <a:t>Razionalizzazione dell'</a:t>
            </a:r>
            <a:r>
              <a:rPr lang="it-IT" altLang="fr-FR" sz="2400" dirty="0" err="1">
                <a:latin typeface="Arial" panose="020B0604020202020204" pitchFamily="34" charset="0"/>
              </a:rPr>
              <a:t>hub</a:t>
            </a:r>
            <a:endParaRPr lang="it-IT" altLang="fr-FR" sz="2400" dirty="0">
              <a:latin typeface="Arial" panose="020B0604020202020204" pitchFamily="34" charset="0"/>
            </a:endParaRPr>
          </a:p>
          <a:p>
            <a:r>
              <a:rPr lang="it-IT" altLang="fr-FR" sz="2400" dirty="0">
                <a:latin typeface="Arial" panose="020B0604020202020204" pitchFamily="34" charset="0"/>
              </a:rPr>
              <a:t>Sviluppo della presenza sui social network</a:t>
            </a:r>
          </a:p>
          <a:p>
            <a:r>
              <a:rPr lang="it-IT" altLang="fr-FR" sz="2400" b="1" dirty="0" smtClean="0">
                <a:solidFill>
                  <a:srgbClr val="189EC8"/>
                </a:solidFill>
                <a:latin typeface="Arial" panose="020B0604020202020204" pitchFamily="34" charset="0"/>
              </a:rPr>
              <a:t>Brand e </a:t>
            </a:r>
            <a:r>
              <a:rPr lang="it-IT" altLang="fr-FR" sz="2400" b="1" dirty="0" err="1" smtClean="0">
                <a:solidFill>
                  <a:srgbClr val="189EC8"/>
                </a:solidFill>
                <a:latin typeface="Arial" panose="020B0604020202020204" pitchFamily="34" charset="0"/>
              </a:rPr>
              <a:t>reputation</a:t>
            </a:r>
            <a:r>
              <a:rPr lang="it-IT" altLang="fr-FR" sz="2400" b="1" dirty="0" smtClean="0">
                <a:solidFill>
                  <a:srgbClr val="189EC8"/>
                </a:solidFill>
                <a:latin typeface="Arial" panose="020B0604020202020204" pitchFamily="34" charset="0"/>
              </a:rPr>
              <a:t> online</a:t>
            </a:r>
            <a:endParaRPr lang="it-IT" altLang="fr-FR" sz="2400" b="1" dirty="0">
              <a:solidFill>
                <a:srgbClr val="189EC8"/>
              </a:solidFill>
              <a:latin typeface="Arial" panose="020B0604020202020204" pitchFamily="34" charset="0"/>
            </a:endParaRPr>
          </a:p>
          <a:p>
            <a:r>
              <a:rPr lang="it-IT" altLang="fr-FR" sz="2400" b="1" dirty="0">
                <a:solidFill>
                  <a:srgbClr val="189EC8"/>
                </a:solidFill>
                <a:latin typeface="Arial" panose="020B0604020202020204" pitchFamily="34" charset="0"/>
              </a:rPr>
              <a:t>Abbandono del piano di riduzione dei costi</a:t>
            </a:r>
          </a:p>
          <a:p>
            <a:r>
              <a:rPr lang="it-IT" altLang="fr-FR" sz="2400" b="1" dirty="0">
                <a:solidFill>
                  <a:srgbClr val="189EC8"/>
                </a:solidFill>
                <a:latin typeface="Arial" panose="020B0604020202020204" pitchFamily="34" charset="0"/>
              </a:rPr>
              <a:t>Nuove leve d'azione (riduzione del numero di rotte di collegamento offerte dall'</a:t>
            </a:r>
            <a:r>
              <a:rPr lang="it-IT" altLang="fr-FR" sz="2400" b="1" dirty="0" err="1">
                <a:solidFill>
                  <a:srgbClr val="189EC8"/>
                </a:solidFill>
                <a:latin typeface="Arial" panose="020B0604020202020204" pitchFamily="34" charset="0"/>
              </a:rPr>
              <a:t>hub</a:t>
            </a:r>
            <a:r>
              <a:rPr lang="it-IT" altLang="fr-FR" sz="2400" b="1" dirty="0">
                <a:solidFill>
                  <a:srgbClr val="189EC8"/>
                </a:solidFill>
                <a:latin typeface="Arial" panose="020B0604020202020204" pitchFamily="34" charset="0"/>
              </a:rPr>
              <a:t>; riqualificazione del personale di volo interessato)</a:t>
            </a:r>
            <a:endParaRPr lang="fr-FR" altLang="fr-FR" sz="2400" b="1" dirty="0">
              <a:solidFill>
                <a:srgbClr val="189EC8"/>
              </a:solidFill>
              <a:latin typeface="Arial" panose="020B0604020202020204" pitchFamily="34" charset="0"/>
            </a:endParaRPr>
          </a:p>
          <a:p>
            <a:pPr eaLnBrk="1" hangingPunct="1"/>
            <a:endParaRPr lang="fr-FR" altLang="fr-FR" sz="2400" dirty="0">
              <a:latin typeface="Arial" panose="020B0604020202020204" pitchFamily="34" charset="0"/>
            </a:endParaRPr>
          </a:p>
          <a:p>
            <a:pPr eaLnBrk="1" hangingPunct="1"/>
            <a:endParaRPr lang="fr-FR" altLang="fr-FR" sz="2400" dirty="0">
              <a:latin typeface="Arial" panose="020B0604020202020204" pitchFamily="34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Ø"/>
            </a:pPr>
            <a:endParaRPr lang="fr-FR" altLang="fr-FR" sz="2400" dirty="0">
              <a:latin typeface="Arial" panose="020B0604020202020204" pitchFamily="34" charset="0"/>
            </a:endParaRPr>
          </a:p>
        </p:txBody>
      </p:sp>
      <p:sp>
        <p:nvSpPr>
          <p:cNvPr id="20484" name="Espace réservé du numéro de diapositive 2">
            <a:extLst>
              <a:ext uri="{FF2B5EF4-FFF2-40B4-BE49-F238E27FC236}">
                <a16:creationId xmlns:a16="http://schemas.microsoft.com/office/drawing/2014/main" id="{BDE68D96-5C9D-4714-9539-72DAA96DF6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CEA4D18-AE2F-4559-B8FA-A94E6BD23D7F}" type="slidenum">
              <a:rPr lang="fr-FR" altLang="fr-FR" sz="900">
                <a:solidFill>
                  <a:srgbClr val="898989"/>
                </a:solidFill>
              </a:rPr>
              <a:pPr/>
              <a:t>10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822E5D19-D63E-4C66-8E09-F502DC768F3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05000"/>
            <a:ext cx="11082338" cy="1470025"/>
          </a:xfrm>
        </p:spPr>
        <p:txBody>
          <a:bodyPr/>
          <a:lstStyle/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E975D0-D463-48D1-9800-26F41D2660A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254750" y="3444875"/>
            <a:ext cx="5937250" cy="1374775"/>
          </a:xfrm>
        </p:spPr>
        <p:txBody>
          <a:bodyPr/>
          <a:lstStyle/>
          <a:p>
            <a:r>
              <a:rPr lang="fr-FR" sz="2800" dirty="0" err="1" smtClean="0">
                <a:latin typeface="+mn-lt"/>
              </a:rPr>
              <a:t>KPIs</a:t>
            </a:r>
            <a:r>
              <a:rPr lang="fr-FR" sz="2800" dirty="0" smtClean="0">
                <a:latin typeface="+mn-lt"/>
              </a:rPr>
              <a:t> </a:t>
            </a:r>
            <a:r>
              <a:rPr lang="fr-FR" sz="2800" dirty="0" smtClean="0">
                <a:latin typeface="+mn-lt"/>
              </a:rPr>
              <a:t>per la </a:t>
            </a:r>
            <a:r>
              <a:rPr lang="fr-FR" sz="2800" dirty="0" err="1" smtClean="0">
                <a:latin typeface="+mn-lt"/>
              </a:rPr>
              <a:t>dashboard</a:t>
            </a:r>
            <a:endParaRPr lang="fr-FR" sz="2800" dirty="0">
              <a:latin typeface="+mn-lt"/>
            </a:endParaRPr>
          </a:p>
        </p:txBody>
      </p:sp>
      <p:sp>
        <p:nvSpPr>
          <p:cNvPr id="27652" name="Espace réservé du numéro de diapositive 2">
            <a:extLst>
              <a:ext uri="{FF2B5EF4-FFF2-40B4-BE49-F238E27FC236}">
                <a16:creationId xmlns:a16="http://schemas.microsoft.com/office/drawing/2014/main" id="{7D0B8C06-FB6A-4470-9A03-DDFAE3F3D31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EDA3A77-EA38-4FC2-89F3-3E5603F99DC6}" type="slidenum">
              <a:rPr lang="fr-FR" altLang="fr-FR" sz="900">
                <a:solidFill>
                  <a:srgbClr val="898989"/>
                </a:solidFill>
              </a:rPr>
              <a:pPr/>
              <a:t>11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>
            <a:extLst>
              <a:ext uri="{FF2B5EF4-FFF2-40B4-BE49-F238E27FC236}">
                <a16:creationId xmlns:a16="http://schemas.microsoft.com/office/drawing/2014/main" id="{71D42BCF-E5B4-40EE-ADEB-B35D6D2083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66725"/>
            <a:ext cx="10991850" cy="6254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 sz="2800" b="1" dirty="0" err="1" smtClean="0">
                <a:latin typeface="Arial"/>
                <a:cs typeface="Arial"/>
              </a:rPr>
              <a:t>Indicatori</a:t>
            </a:r>
            <a:endParaRPr lang="fr-FR" sz="2800" b="1" dirty="0">
              <a:latin typeface="Arial"/>
              <a:cs typeface="Arial"/>
            </a:endParaRPr>
          </a:p>
        </p:txBody>
      </p:sp>
      <p:sp>
        <p:nvSpPr>
          <p:cNvPr id="28697" name="Espace réservé du numéro de diapositive 3">
            <a:extLst>
              <a:ext uri="{FF2B5EF4-FFF2-40B4-BE49-F238E27FC236}">
                <a16:creationId xmlns:a16="http://schemas.microsoft.com/office/drawing/2014/main" id="{7C9DA39B-612F-4E69-92AE-CF34DE7261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A99A6AD-637E-403F-89ED-84FB791FE8F0}" type="slidenum">
              <a:rPr lang="fr-FR" altLang="fr-FR" sz="900">
                <a:solidFill>
                  <a:srgbClr val="898989"/>
                </a:solidFill>
              </a:rPr>
              <a:pPr/>
              <a:t>12</a:t>
            </a:fld>
            <a:endParaRPr lang="fr-FR" altLang="fr-FR" sz="900">
              <a:solidFill>
                <a:srgbClr val="898989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569575"/>
              </p:ext>
            </p:extLst>
          </p:nvPr>
        </p:nvGraphicFramePr>
        <p:xfrm>
          <a:off x="1928553" y="1194092"/>
          <a:ext cx="8574346" cy="504217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287173">
                  <a:extLst>
                    <a:ext uri="{9D8B030D-6E8A-4147-A177-3AD203B41FA5}">
                      <a16:colId xmlns:a16="http://schemas.microsoft.com/office/drawing/2014/main" val="1426861540"/>
                    </a:ext>
                  </a:extLst>
                </a:gridCol>
                <a:gridCol w="4287173">
                  <a:extLst>
                    <a:ext uri="{9D8B030D-6E8A-4147-A177-3AD203B41FA5}">
                      <a16:colId xmlns:a16="http://schemas.microsoft.com/office/drawing/2014/main" val="1874205070"/>
                    </a:ext>
                  </a:extLst>
                </a:gridCol>
              </a:tblGrid>
              <a:tr h="540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OBIETTIVI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39089"/>
                  </a:ext>
                </a:extLst>
              </a:tr>
              <a:tr h="8081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Redditività</a:t>
                      </a: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del 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4% </a:t>
                      </a:r>
                      <a:r>
                        <a:rPr lang="en-GB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entro</a:t>
                      </a: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fine del N+1 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profit margin (Net Income/Sales)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24709"/>
                  </a:ext>
                </a:extLst>
              </a:tr>
              <a:tr h="8998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Ridurre le emissioni legate al cherosene del 3% entro la fine del N+1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83" marR="41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of CO2 emissions (in tonnes / PKT)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83" marR="41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00535"/>
                  </a:ext>
                </a:extLst>
              </a:tr>
              <a:tr h="899886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Riduzione del 30% del tempo medio di connessione nell'</a:t>
                      </a:r>
                      <a:r>
                        <a:rPr lang="it-IT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hub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of Minimum Connecting Time in the hub 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166964"/>
                  </a:ext>
                </a:extLst>
              </a:tr>
              <a:tr h="6224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of successful connections(in passengers and baggage)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732600"/>
                  </a:ext>
                </a:extLst>
              </a:tr>
              <a:tr h="8998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Garantire la reputazione online conquistando 1 milione di </a:t>
                      </a:r>
                      <a:r>
                        <a:rPr lang="it-IT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follower</a:t>
                      </a:r>
                      <a:r>
                        <a:rPr lang="it-IT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 4 social network popolari entro la fine del N+1.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followers/subscribers per targeted network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3" marR="64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35941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>
            <a:extLst>
              <a:ext uri="{FF2B5EF4-FFF2-40B4-BE49-F238E27FC236}">
                <a16:creationId xmlns:a16="http://schemas.microsoft.com/office/drawing/2014/main" id="{5A38D8FE-8EDC-4C83-996B-4EAEEDD122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00150" y="411163"/>
            <a:ext cx="10991850" cy="6254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 sz="2800" b="1" dirty="0" err="1" smtClean="0">
                <a:latin typeface="Arial"/>
                <a:cs typeface="Arial"/>
              </a:rPr>
              <a:t>Indicatori</a:t>
            </a:r>
            <a:endParaRPr lang="fr-FR" sz="2800" b="1" dirty="0">
              <a:latin typeface="Arial"/>
              <a:cs typeface="Arial"/>
            </a:endParaRPr>
          </a:p>
        </p:txBody>
      </p:sp>
      <p:sp>
        <p:nvSpPr>
          <p:cNvPr id="29734" name="Espace réservé du numéro de diapositive 3">
            <a:extLst>
              <a:ext uri="{FF2B5EF4-FFF2-40B4-BE49-F238E27FC236}">
                <a16:creationId xmlns:a16="http://schemas.microsoft.com/office/drawing/2014/main" id="{B2F9C7B1-7DAC-4C8B-8027-CFC727DCD0F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4C506F4-7DB1-419D-B50F-3B060338E69F}" type="slidenum">
              <a:rPr lang="fr-FR" altLang="fr-FR" sz="900">
                <a:solidFill>
                  <a:srgbClr val="898989"/>
                </a:solidFill>
              </a:rPr>
              <a:pPr/>
              <a:t>13</a:t>
            </a:fld>
            <a:endParaRPr lang="fr-FR" altLang="fr-FR" sz="900">
              <a:solidFill>
                <a:srgbClr val="89898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61890" y="4362667"/>
            <a:ext cx="1695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 smtClean="0"/>
              <a:t>NB: </a:t>
            </a:r>
            <a:r>
              <a:rPr lang="en-GB" sz="1600" u="sng" dirty="0" smtClean="0"/>
              <a:t>(*) </a:t>
            </a:r>
            <a:r>
              <a:rPr lang="en-GB" sz="1600" u="sng" dirty="0" smtClean="0"/>
              <a:t>non </a:t>
            </a:r>
            <a:r>
              <a:rPr lang="en-GB" sz="1600" u="sng" dirty="0" err="1" smtClean="0"/>
              <a:t>presenti</a:t>
            </a:r>
            <a:r>
              <a:rPr lang="en-GB" sz="1600" u="sng" dirty="0" smtClean="0"/>
              <a:t> </a:t>
            </a:r>
            <a:r>
              <a:rPr lang="en-GB" sz="1600" u="sng" dirty="0" err="1" smtClean="0"/>
              <a:t>nella</a:t>
            </a:r>
            <a:r>
              <a:rPr lang="en-GB" sz="1600" u="sng" dirty="0" smtClean="0"/>
              <a:t> </a:t>
            </a:r>
            <a:r>
              <a:rPr lang="en-GB" sz="1600" u="sng" dirty="0" err="1" smtClean="0"/>
              <a:t>lista</a:t>
            </a:r>
            <a:r>
              <a:rPr lang="en-GB" sz="1600" u="sng" dirty="0" smtClean="0"/>
              <a:t> </a:t>
            </a:r>
            <a:r>
              <a:rPr lang="en-GB" sz="1600" u="sng" dirty="0"/>
              <a:t>in </a:t>
            </a:r>
            <a:r>
              <a:rPr lang="en-GB" sz="1600" u="sng" dirty="0" err="1" smtClean="0"/>
              <a:t>Appendice</a:t>
            </a:r>
            <a:r>
              <a:rPr lang="en-GB" sz="1600" u="sng" dirty="0" smtClean="0"/>
              <a:t> </a:t>
            </a:r>
            <a:r>
              <a:rPr lang="en-GB" sz="1600" u="sng" dirty="0"/>
              <a:t>1</a:t>
            </a:r>
            <a:endParaRPr lang="en-GB" sz="1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252408"/>
              </p:ext>
            </p:extLst>
          </p:nvPr>
        </p:nvGraphicFramePr>
        <p:xfrm>
          <a:off x="947650" y="1167995"/>
          <a:ext cx="9347490" cy="553647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100577">
                  <a:extLst>
                    <a:ext uri="{9D8B030D-6E8A-4147-A177-3AD203B41FA5}">
                      <a16:colId xmlns:a16="http://schemas.microsoft.com/office/drawing/2014/main" val="991455905"/>
                    </a:ext>
                  </a:extLst>
                </a:gridCol>
                <a:gridCol w="474887">
                  <a:extLst>
                    <a:ext uri="{9D8B030D-6E8A-4147-A177-3AD203B41FA5}">
                      <a16:colId xmlns:a16="http://schemas.microsoft.com/office/drawing/2014/main" val="42336356"/>
                    </a:ext>
                  </a:extLst>
                </a:gridCol>
                <a:gridCol w="4772026">
                  <a:extLst>
                    <a:ext uri="{9D8B030D-6E8A-4147-A177-3AD203B41FA5}">
                      <a16:colId xmlns:a16="http://schemas.microsoft.com/office/drawing/2014/main" val="2367111908"/>
                    </a:ext>
                  </a:extLst>
                </a:gridCol>
              </a:tblGrid>
              <a:tr h="4342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i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Indicatori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628490"/>
                  </a:ext>
                </a:extLst>
              </a:tr>
              <a:tr h="43852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cquisizione</a:t>
                      </a: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 Airbus A350s e 2 A320s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New-generation aircraft as a proportion of the fleet 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794236"/>
                  </a:ext>
                </a:extLst>
              </a:tr>
              <a:tr h="2171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Evolution of Fuel costs 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59770"/>
                  </a:ext>
                </a:extLst>
              </a:tr>
              <a:tr h="43429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Acquisto 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biocarburante (target: 1% SAF sui voli a medio e lungo raggio)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55" marR="20955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Share of Sustainable Aviation Fuels (SAF) by type of flight (%)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425626"/>
                  </a:ext>
                </a:extLst>
              </a:tr>
              <a:tr h="434296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55" marR="20955" marT="762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CO2 emissions avoided by incorporating SAF, in tonnes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745007"/>
                  </a:ext>
                </a:extLst>
              </a:tr>
              <a:tr h="43429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Aumento dei prezzi biglietti (+15% voli lungo raggio, +10% voli medio raggio)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Average coupon rate (turnover/number of coupons), in €.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164404"/>
                  </a:ext>
                </a:extLst>
              </a:tr>
              <a:tr h="43429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Revenue/PKT (turnover/number of passengers x km travelled), in </a:t>
                      </a:r>
                      <a:r>
                        <a:rPr lang="en-GB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cts</a:t>
                      </a: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871486"/>
                  </a:ext>
                </a:extLst>
              </a:tr>
              <a:tr h="1302889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Identificazione 8 rotte with meno redditizie (regionali e a medio raggio) in partenza dall’</a:t>
                      </a:r>
                      <a:r>
                        <a:rPr lang="it-IT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hub</a:t>
                      </a: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 organizzare la loro chiusura graduale entro la fine del 20n+1.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 in load factor (PKT/SKO) per regional/medium-haul route departing from the hub over the last x years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69652"/>
                  </a:ext>
                </a:extLst>
              </a:tr>
              <a:tr h="4342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*Number of routes closed (at the end of each month in 20n+1)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786855"/>
                  </a:ext>
                </a:extLst>
              </a:tr>
              <a:tr h="4342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of Operating costs/SKO (Seat Km Offered) (%)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01" marR="46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66209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>
            <a:extLst>
              <a:ext uri="{FF2B5EF4-FFF2-40B4-BE49-F238E27FC236}">
                <a16:creationId xmlns:a16="http://schemas.microsoft.com/office/drawing/2014/main" id="{64CB5561-DD07-4D2F-838B-1175B01BE4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42900"/>
            <a:ext cx="10991850" cy="6254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 sz="2800" b="1" dirty="0" err="1" smtClean="0">
                <a:latin typeface="Arial"/>
                <a:cs typeface="Arial"/>
              </a:rPr>
              <a:t>Indicatori</a:t>
            </a:r>
            <a:endParaRPr lang="fr-FR" sz="2800" b="1" dirty="0">
              <a:latin typeface="Arial"/>
              <a:cs typeface="Arial"/>
            </a:endParaRPr>
          </a:p>
        </p:txBody>
      </p:sp>
      <p:sp>
        <p:nvSpPr>
          <p:cNvPr id="31783" name="Espace réservé du numéro de diapositive 3">
            <a:extLst>
              <a:ext uri="{FF2B5EF4-FFF2-40B4-BE49-F238E27FC236}">
                <a16:creationId xmlns:a16="http://schemas.microsoft.com/office/drawing/2014/main" id="{B1D4E8A7-A39B-4AC9-B6FE-45BBD0C6AD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9F1DF8C-97BC-4CDB-88D0-60ADF71387E0}" type="slidenum">
              <a:rPr lang="fr-FR" altLang="fr-FR" sz="900">
                <a:solidFill>
                  <a:srgbClr val="898989"/>
                </a:solidFill>
              </a:rPr>
              <a:pPr/>
              <a:t>14</a:t>
            </a:fld>
            <a:endParaRPr lang="fr-FR" altLang="fr-FR" sz="900">
              <a:solidFill>
                <a:srgbClr val="898989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63581"/>
              </p:ext>
            </p:extLst>
          </p:nvPr>
        </p:nvGraphicFramePr>
        <p:xfrm>
          <a:off x="1469419" y="968867"/>
          <a:ext cx="9925396" cy="550212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264632">
                  <a:extLst>
                    <a:ext uri="{9D8B030D-6E8A-4147-A177-3AD203B41FA5}">
                      <a16:colId xmlns:a16="http://schemas.microsoft.com/office/drawing/2014/main" val="3775200694"/>
                    </a:ext>
                  </a:extLst>
                </a:gridCol>
                <a:gridCol w="5660764">
                  <a:extLst>
                    <a:ext uri="{9D8B030D-6E8A-4147-A177-3AD203B41FA5}">
                      <a16:colId xmlns:a16="http://schemas.microsoft.com/office/drawing/2014/main" val="4027714981"/>
                    </a:ext>
                  </a:extLst>
                </a:gridCol>
              </a:tblGrid>
              <a:tr h="439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i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Indicatori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7393408"/>
                  </a:ext>
                </a:extLst>
              </a:tr>
              <a:tr h="332958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Formazione “eco-</a:t>
                      </a:r>
                      <a:r>
                        <a:rPr lang="it-IT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pilot</a:t>
                      </a: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per piloti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training hours per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FTE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88826"/>
                  </a:ext>
                </a:extLst>
              </a:tr>
              <a:tr h="5065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of fuel </a:t>
                      </a:r>
                      <a:r>
                        <a:rPr lang="fr-FR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consumption</a:t>
                      </a:r>
                      <a:r>
                        <a:rPr lang="fr-FR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(%)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784726"/>
                  </a:ext>
                </a:extLst>
              </a:tr>
              <a:tr h="43959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Riqualificazione degli assistenti di volo (rotte chiuse) in personale del terminal aeroportuale 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*Number of aircrew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staff retrained </a:t>
                      </a: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FTEs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0948621"/>
                  </a:ext>
                </a:extLst>
              </a:tr>
              <a:tr h="2777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training hours per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FTE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382850"/>
                  </a:ext>
                </a:extLst>
              </a:tr>
              <a:tr h="40801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Cancellazione e riprogrammazione dei voli regionali se il fattore di riempimento è inferiore al 50%  (D-1)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*Number of flights cancelled due to insufficient load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factor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913119"/>
                  </a:ext>
                </a:extLst>
              </a:tr>
              <a:tr h="2418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of </a:t>
                      </a:r>
                      <a:r>
                        <a:rPr lang="fr-FR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passengers</a:t>
                      </a:r>
                      <a:r>
                        <a:rPr lang="fr-FR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rescheduled</a:t>
                      </a:r>
                      <a:r>
                        <a:rPr lang="fr-FR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055665"/>
                  </a:ext>
                </a:extLst>
              </a:tr>
              <a:tr h="408017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Assumere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 Digital Mkt manager e 8 community managers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*Number of digital marketing department hires (in FTEs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9619873"/>
                  </a:ext>
                </a:extLst>
              </a:tr>
              <a:tr h="2418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 of posts per target social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network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914320"/>
                  </a:ext>
                </a:extLst>
              </a:tr>
              <a:tr h="2418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Completion rate of videos posted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912516"/>
                  </a:ext>
                </a:extLst>
              </a:tr>
              <a:tr h="42410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Misurare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customer satisfaction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durante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l'intera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esperienza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acquisto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airporto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volo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Absolute</a:t>
                      </a:r>
                      <a:r>
                        <a:rPr lang="fr-FR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i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punctuality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90189"/>
                  </a:ext>
                </a:extLst>
              </a:tr>
              <a:tr h="21979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322345"/>
                  </a:ext>
                </a:extLst>
              </a:tr>
              <a:tr h="40801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mplementazione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politica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compensazione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delle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emissioni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carbonio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per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clienti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oggetto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del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programma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GB" sz="1600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fidelizzazione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14" marR="149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*Miles spent on carbon offset projects/total miles spent over the period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14" marR="149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7265779"/>
                  </a:ext>
                </a:extLst>
              </a:tr>
              <a:tr h="40801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*# of posts on </a:t>
                      </a:r>
                      <a:r>
                        <a:rPr lang="en-GB" sz="16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decarbonisation </a:t>
                      </a: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total posts (digital marketing team)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14" marR="149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1784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EFF4E0-7CBE-4514-9C8E-82330B32A7C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09663" y="1169988"/>
            <a:ext cx="11082337" cy="14700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Parte </a:t>
            </a:r>
            <a:r>
              <a:rPr lang="fr-FR" dirty="0"/>
              <a:t>1</a:t>
            </a:r>
          </a:p>
        </p:txBody>
      </p:sp>
      <p:sp>
        <p:nvSpPr>
          <p:cNvPr id="9220" name="Espace réservé du numéro de diapositive 4">
            <a:extLst>
              <a:ext uri="{FF2B5EF4-FFF2-40B4-BE49-F238E27FC236}">
                <a16:creationId xmlns:a16="http://schemas.microsoft.com/office/drawing/2014/main" id="{D1A6AF9D-78E5-4397-8899-0895230FAB7D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11906250" y="6192838"/>
            <a:ext cx="285750" cy="2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9520" tIns="34761" rIns="69520" bIns="34761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898989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F2C296A3-1FD3-4585-AFD2-FAA01F727B2C}" type="slidenum">
              <a:rPr lang="fr-FR" altLang="fr-FR" smtClean="0"/>
              <a:pPr>
                <a:defRPr/>
              </a:pPr>
              <a:t>2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06CC08C4-B070-4B20-80EA-669ADE3219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7792" y="405674"/>
            <a:ext cx="10990263" cy="6254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dirty="0" err="1" smtClean="0">
                <a:latin typeface="Arial"/>
                <a:ea typeface="+mj-ea"/>
                <a:cs typeface="Arial"/>
              </a:rPr>
              <a:t>Priorità</a:t>
            </a:r>
            <a:r>
              <a:rPr lang="fr-FR" dirty="0" smtClean="0">
                <a:latin typeface="Arial"/>
                <a:ea typeface="+mj-ea"/>
                <a:cs typeface="Arial"/>
              </a:rPr>
              <a:t> di Mr Hope</a:t>
            </a:r>
            <a:endParaRPr lang="fr-FR" dirty="0">
              <a:latin typeface="Arial"/>
              <a:ea typeface="+mj-ea"/>
              <a:cs typeface="Arial"/>
            </a:endParaRPr>
          </a:p>
        </p:txBody>
      </p:sp>
      <p:sp>
        <p:nvSpPr>
          <p:cNvPr id="10243" name="Espace réservé du contenu 2">
            <a:extLst>
              <a:ext uri="{FF2B5EF4-FFF2-40B4-BE49-F238E27FC236}">
                <a16:creationId xmlns:a16="http://schemas.microsoft.com/office/drawing/2014/main" id="{76E8E0C2-CC62-4978-B52C-97CAAFE4B7D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47451" y="1416701"/>
            <a:ext cx="9901238" cy="3128962"/>
          </a:xfrm>
        </p:spPr>
        <p:txBody>
          <a:bodyPr>
            <a:normAutofit fontScale="92500"/>
          </a:bodyPr>
          <a:lstStyle/>
          <a:p>
            <a:pPr>
              <a:tabLst>
                <a:tab pos="4392613" algn="l"/>
              </a:tabLst>
            </a:pP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Definire e attuare un piano credibile di </a:t>
            </a:r>
            <a:r>
              <a:rPr lang="it-IT" alt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decarbonizzazione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(priorità ambientale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tabLst>
                <a:tab pos="4392613" algn="l"/>
              </a:tabLst>
            </a:pP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Migliorare 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 redditività, attuare un piano di risparmio (priorità finanziaria a breve termine), ridurre 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l’indebitamento (priorità 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finanziaria a medio e lungo 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termine)</a:t>
            </a:r>
          </a:p>
          <a:p>
            <a:pPr>
              <a:tabLst>
                <a:tab pos="4392613" algn="l"/>
              </a:tabLst>
            </a:pP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Migliorare 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l'efficienza degli </a:t>
            </a:r>
            <a:r>
              <a:rPr lang="it-IT" alt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riducendo i tempi di connessione (priorità operativa a breve termine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tabLst>
                <a:tab pos="4392613" algn="l"/>
              </a:tabLst>
            </a:pP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Sviluppare 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 presenza di 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it-IT" alt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Airways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sui </a:t>
            </a:r>
            <a:r>
              <a:rPr lang="it-IT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social network (priorità </a:t>
            </a:r>
            <a:r>
              <a:rPr lang="it-IT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marketing/comunicazione)</a:t>
            </a:r>
            <a:endParaRPr lang="fr-FR" alt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5" name="Espace réservé du numéro de diapositive 2">
            <a:extLst>
              <a:ext uri="{FF2B5EF4-FFF2-40B4-BE49-F238E27FC236}">
                <a16:creationId xmlns:a16="http://schemas.microsoft.com/office/drawing/2014/main" id="{A64A8E9C-EB45-4FDC-8849-B630A0EC40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749E49E-E0DA-4B43-A02D-DEE64A2C0853}" type="slidenum">
              <a:rPr lang="fr-FR" altLang="fr-FR" sz="900">
                <a:solidFill>
                  <a:srgbClr val="898989"/>
                </a:solidFill>
              </a:rPr>
              <a:pPr/>
              <a:t>3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DADB0629-92D8-4BA6-8F3F-22A620FEA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470526"/>
            <a:ext cx="7239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b="1">
                <a:solidFill>
                  <a:schemeClr val="accent2"/>
                </a:solidFill>
              </a:rPr>
              <a:t>	</a:t>
            </a:r>
          </a:p>
          <a:p>
            <a:endParaRPr lang="fr-FR" altLang="fr-FR" b="1">
              <a:solidFill>
                <a:schemeClr val="accent2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62ABF96-414C-4A86-A868-52AABBCC55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3894" y="306388"/>
            <a:ext cx="10991850" cy="6254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 sz="2800" b="1" dirty="0">
                <a:latin typeface="Arial"/>
                <a:cs typeface="Arial"/>
              </a:rPr>
              <a:t> </a:t>
            </a:r>
            <a:r>
              <a:rPr lang="fr-FR" sz="2800" b="1" dirty="0" err="1" smtClean="0">
                <a:latin typeface="Arial"/>
                <a:cs typeface="Arial"/>
              </a:rPr>
              <a:t>Stakeholders</a:t>
            </a:r>
            <a:r>
              <a:rPr lang="fr-FR" sz="2800" b="1" dirty="0" smtClean="0">
                <a:latin typeface="Arial"/>
                <a:cs typeface="Arial"/>
              </a:rPr>
              <a:t> e </a:t>
            </a:r>
            <a:r>
              <a:rPr lang="fr-FR" sz="2800" b="1" dirty="0" err="1" smtClean="0">
                <a:latin typeface="Arial"/>
                <a:cs typeface="Arial"/>
              </a:rPr>
              <a:t>aspettative</a:t>
            </a:r>
            <a:endParaRPr lang="fr-FR" sz="2800" b="1" dirty="0">
              <a:latin typeface="Arial"/>
              <a:cs typeface="Arial"/>
            </a:endParaRP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D10D6910-3DC1-4C48-99B9-5DB30CA70DFB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583894" y="1238729"/>
            <a:ext cx="11347450" cy="49450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Shareholders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Redditività</a:t>
            </a:r>
            <a:endParaRPr lang="fr-FR" altLang="fr-FR" sz="2400" dirty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Stato</a:t>
            </a:r>
            <a:r>
              <a:rPr lang="fr-FR" altLang="ja-JP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Sviluppo</a:t>
            </a:r>
            <a:r>
              <a:rPr lang="fr-FR" altLang="fr-FR" sz="2400" dirty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endParaRPr lang="fr-FR" altLang="fr-FR" sz="2400" dirty="0" smtClean="0">
              <a:solidFill>
                <a:srgbClr val="021274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r>
              <a:rPr lang="fr-FR" altLang="fr-FR" sz="2400" dirty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Flusso</a:t>
            </a:r>
            <a:r>
              <a:rPr lang="fr-FR" altLang="fr-FR" sz="2400" dirty="0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del</a:t>
            </a:r>
            <a:r>
              <a:rPr lang="fr-FR" altLang="fr-FR" sz="2400" dirty="0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traffico</a:t>
            </a:r>
            <a:r>
              <a:rPr lang="fr-FR" altLang="fr-FR" sz="2400" dirty="0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aereo</a:t>
            </a:r>
            <a:endParaRPr lang="fr-FR" altLang="fr-FR" sz="2400" dirty="0" smtClean="0">
              <a:solidFill>
                <a:srgbClr val="021274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endParaRPr lang="fr-FR" altLang="fr-FR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Città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Performance </a:t>
            </a: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dell’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Aeroporto</a:t>
            </a:r>
            <a:endParaRPr lang="fr-FR" altLang="ja-JP" sz="2400" dirty="0" smtClean="0">
              <a:solidFill>
                <a:srgbClr val="021274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endParaRPr lang="fr-FR" altLang="ja-JP" sz="2400" dirty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68"/>
              </a:buClr>
              <a:tabLst>
                <a:tab pos="4482000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Dipendenti</a:t>
            </a:r>
            <a:r>
              <a:rPr lang="fr-FR" altLang="ja-JP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Condizioni</a:t>
            </a:r>
            <a:r>
              <a:rPr lang="fr-FR" altLang="fr-FR" sz="2400" dirty="0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lavorative</a:t>
            </a:r>
            <a:endParaRPr lang="fr-FR" altLang="fr-FR" sz="2400" dirty="0" smtClean="0">
              <a:solidFill>
                <a:srgbClr val="021274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2">
              <a:lnSpc>
                <a:spcPct val="90000"/>
              </a:lnSpc>
              <a:spcAft>
                <a:spcPts val="0"/>
              </a:spcAft>
              <a:buClr>
                <a:srgbClr val="222268"/>
              </a:buClr>
              <a:tabLst>
                <a:tab pos="4482000" algn="l"/>
              </a:tabLst>
            </a:pPr>
            <a:r>
              <a:rPr lang="fr-FR" altLang="fr-FR" sz="2400" dirty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Sicurezza</a:t>
            </a:r>
            <a:endParaRPr lang="fr-FR" altLang="fr-FR" sz="2400" dirty="0">
              <a:solidFill>
                <a:srgbClr val="021274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endParaRPr lang="fr-FR" altLang="fr-FR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Clienti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Sicurezza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Puntualità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b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Servizio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in volo</a:t>
            </a:r>
            <a:endParaRPr lang="fr-FR" altLang="fr-FR" sz="2400" dirty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68"/>
              </a:buClr>
            </a:pPr>
            <a:endParaRPr lang="fr-FR" altLang="fr-FR" sz="2400" dirty="0" smtClean="0">
              <a:solidFill>
                <a:srgbClr val="021274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68"/>
              </a:buClr>
              <a:tabLst>
                <a:tab pos="4482000" algn="l"/>
              </a:tabLst>
            </a:pPr>
            <a:r>
              <a:rPr lang="fr-FR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Fornitori</a:t>
            </a:r>
            <a:r>
              <a:rPr lang="en-GB" altLang="fr-FR" sz="2400" dirty="0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Volume di </a:t>
            </a:r>
            <a:r>
              <a:rPr lang="en-GB" altLang="fr-FR" sz="2400" dirty="0" err="1" smtClean="0">
                <a:solidFill>
                  <a:srgbClr val="021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r>
              <a:rPr lang="fr-FR" altLang="fr-FR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endParaRPr lang="fr-FR" altLang="fr-FR" sz="24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0" name="Espace réservé du numéro de diapositive 2">
            <a:extLst>
              <a:ext uri="{FF2B5EF4-FFF2-40B4-BE49-F238E27FC236}">
                <a16:creationId xmlns:a16="http://schemas.microsoft.com/office/drawing/2014/main" id="{DCAF8A87-D068-4FF2-8348-C1F6E94C0CA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800E738-76AE-449C-BA75-72B6B4AE99BD}" type="slidenum">
              <a:rPr lang="fr-FR" altLang="fr-FR" sz="900">
                <a:solidFill>
                  <a:srgbClr val="898989"/>
                </a:solidFill>
              </a:rPr>
              <a:pPr/>
              <a:t>4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DADB0629-92D8-4BA6-8F3F-22A620FEA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470526"/>
            <a:ext cx="7239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b="1">
                <a:solidFill>
                  <a:schemeClr val="accent2"/>
                </a:solidFill>
              </a:rPr>
              <a:t>	</a:t>
            </a:r>
          </a:p>
          <a:p>
            <a:endParaRPr lang="fr-FR" altLang="fr-FR" b="1">
              <a:solidFill>
                <a:schemeClr val="accent2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62ABF96-414C-4A86-A868-52AABBCC55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6388"/>
            <a:ext cx="10991850" cy="6254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 sz="2800" b="1" dirty="0">
                <a:latin typeface="Arial"/>
                <a:cs typeface="Arial"/>
              </a:rPr>
              <a:t> </a:t>
            </a:r>
            <a:r>
              <a:rPr lang="fr-FR" sz="2800" b="1" dirty="0">
                <a:latin typeface="Arial"/>
                <a:cs typeface="Arial"/>
              </a:rPr>
              <a:t> </a:t>
            </a:r>
            <a:r>
              <a:rPr lang="fr-FR" sz="2800" b="1" dirty="0" smtClean="0">
                <a:latin typeface="Arial"/>
                <a:cs typeface="Arial"/>
              </a:rPr>
              <a:t>  </a:t>
            </a:r>
            <a:r>
              <a:rPr lang="fr-FR" sz="2800" b="1" dirty="0" smtClean="0">
                <a:latin typeface="Arial"/>
                <a:cs typeface="Arial"/>
              </a:rPr>
              <a:t> </a:t>
            </a:r>
            <a:r>
              <a:rPr lang="fr-FR" sz="2800" b="1" dirty="0" err="1">
                <a:latin typeface="Arial"/>
                <a:cs typeface="Arial"/>
              </a:rPr>
              <a:t>Stakeholders</a:t>
            </a:r>
            <a:r>
              <a:rPr lang="fr-FR" sz="2800" b="1" dirty="0">
                <a:latin typeface="Arial"/>
                <a:cs typeface="Arial"/>
              </a:rPr>
              <a:t> </a:t>
            </a:r>
            <a:r>
              <a:rPr lang="fr-FR" sz="2800" b="1" dirty="0" smtClean="0">
                <a:latin typeface="Arial"/>
                <a:cs typeface="Arial"/>
              </a:rPr>
              <a:t>e </a:t>
            </a:r>
            <a:r>
              <a:rPr lang="fr-FR" sz="2800" b="1" dirty="0" err="1" smtClean="0">
                <a:latin typeface="Arial"/>
                <a:cs typeface="Arial"/>
              </a:rPr>
              <a:t>aspettative</a:t>
            </a:r>
            <a:endParaRPr lang="fr-FR" sz="2800" b="1" dirty="0">
              <a:latin typeface="Arial"/>
              <a:cs typeface="Arial"/>
            </a:endParaRP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D10D6910-3DC1-4C48-99B9-5DB30CA70DFB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484742" y="1454150"/>
            <a:ext cx="11479576" cy="43672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Altre compagnie aeree del consorzio </a:t>
            </a:r>
            <a:endParaRPr lang="it-IT" altLang="fr-FR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                                  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Miglioramento performances in </a:t>
            </a: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diverse aree:	</a:t>
            </a:r>
            <a:endParaRPr lang="it-IT" altLang="fr-FR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- </a:t>
            </a: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commerciale (maggiore fedeltà dei clienti)	</a:t>
            </a:r>
            <a:endParaRPr lang="it-IT" altLang="fr-FR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operativo (migliori fattori di carico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- 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economico/finanziario </a:t>
            </a: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Opinione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pubblica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fr-FR" altLang="ja-JP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Riduzione</a:t>
            </a:r>
            <a:r>
              <a:rPr lang="fr-FR" altLang="ja-JP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ja-JP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degli</a:t>
            </a:r>
            <a:r>
              <a:rPr lang="fr-FR" altLang="ja-JP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ja-JP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impatti</a:t>
            </a:r>
            <a:r>
              <a:rPr lang="fr-FR" altLang="ja-JP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ja-JP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ambientali</a:t>
            </a:r>
            <a:r>
              <a:rPr lang="en-GB" altLang="ja-JP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ja-JP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fr-FR" altLang="ja-JP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FR" altLang="ja-JP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endParaRPr lang="fr-FR" altLang="ja-JP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r>
              <a:rPr lang="fr-FR" altLang="fr-FR" sz="2400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Regulatory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authorities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  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Conformità </a:t>
            </a: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ai requisiti di sicurezza e di 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  </a:t>
            </a:r>
          </a:p>
          <a:p>
            <a:pPr>
              <a:lnSpc>
                <a:spcPct val="90000"/>
              </a:lnSpc>
              <a:spcAft>
                <a:spcPts val="0"/>
              </a:spcAft>
              <a:tabLst>
                <a:tab pos="4481513" algn="l"/>
              </a:tabLst>
            </a:pP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altLang="fr-FR" sz="2400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                                       impatto </a:t>
            </a:r>
            <a:r>
              <a:rPr lang="it-IT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ambientale</a:t>
            </a:r>
            <a:endParaRPr lang="fr-FR" altLang="fr-FR" sz="2400" dirty="0" smtClean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r>
              <a:rPr lang="fr-FR" altLang="fr-FR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r>
              <a:rPr lang="fr-FR" altLang="fr-FR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</a:p>
          <a:p>
            <a:pPr>
              <a:lnSpc>
                <a:spcPct val="90000"/>
              </a:lnSpc>
              <a:tabLst>
                <a:tab pos="4481513" algn="l"/>
              </a:tabLst>
            </a:pPr>
            <a:endParaRPr lang="fr-FR" altLang="fr-FR" sz="24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0" name="Espace réservé du numéro de diapositive 2">
            <a:extLst>
              <a:ext uri="{FF2B5EF4-FFF2-40B4-BE49-F238E27FC236}">
                <a16:creationId xmlns:a16="http://schemas.microsoft.com/office/drawing/2014/main" id="{DCAF8A87-D068-4FF2-8348-C1F6E94C0CA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800E738-76AE-449C-BA75-72B6B4AE99BD}" type="slidenum">
              <a:rPr lang="fr-FR" altLang="fr-FR" sz="900">
                <a:solidFill>
                  <a:srgbClr val="898989"/>
                </a:solidFill>
              </a:rPr>
              <a:pPr/>
              <a:t>5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38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>
            <a:extLst>
              <a:ext uri="{FF2B5EF4-FFF2-40B4-BE49-F238E27FC236}">
                <a16:creationId xmlns:a16="http://schemas.microsoft.com/office/drawing/2014/main" id="{3B5C27D3-C5C3-4167-90F2-D0C12F9435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2829" y="646093"/>
            <a:ext cx="10990263" cy="625475"/>
          </a:xfrm>
        </p:spPr>
        <p:txBody>
          <a:bodyPr>
            <a:normAutofit/>
          </a:bodyPr>
          <a:lstStyle/>
          <a:p>
            <a:r>
              <a:rPr lang="fr-FR" dirty="0" err="1" smtClean="0"/>
              <a:t>Posizionamento</a:t>
            </a:r>
            <a:r>
              <a:rPr lang="fr-FR" dirty="0" smtClean="0"/>
              <a:t> National Airways</a:t>
            </a:r>
            <a:endParaRPr lang="fr-FR" dirty="0"/>
          </a:p>
        </p:txBody>
      </p:sp>
      <p:sp>
        <p:nvSpPr>
          <p:cNvPr id="14339" name="Espace réservé du contenu 2">
            <a:extLst>
              <a:ext uri="{FF2B5EF4-FFF2-40B4-BE49-F238E27FC236}">
                <a16:creationId xmlns:a16="http://schemas.microsoft.com/office/drawing/2014/main" id="{15F9274D-0CF7-40F8-8BC5-2642B6C14A5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22829" y="1541997"/>
            <a:ext cx="11054202" cy="4825751"/>
          </a:xfrm>
        </p:spPr>
        <p:txBody>
          <a:bodyPr>
            <a:normAutofit/>
          </a:bodyPr>
          <a:lstStyle/>
          <a:p>
            <a:endParaRPr lang="fr-FR" altLang="fr-FR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+mn-lt"/>
              </a:rPr>
              <a:t>Compagnia aerea tradizionale (</a:t>
            </a:r>
            <a:r>
              <a:rPr lang="it-IT" sz="2400" dirty="0" smtClean="0">
                <a:latin typeface="+mn-lt"/>
              </a:rPr>
              <a:t>no compagnia </a:t>
            </a:r>
            <a:r>
              <a:rPr lang="it-IT" sz="2400" dirty="0" err="1">
                <a:latin typeface="+mn-lt"/>
              </a:rPr>
              <a:t>low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cost</a:t>
            </a:r>
            <a:r>
              <a:rPr lang="it-IT" sz="2400" dirty="0" smtClean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>
                <a:latin typeface="+mn-lt"/>
              </a:rPr>
              <a:t>Tariffe </a:t>
            </a:r>
            <a:r>
              <a:rPr lang="it-IT" sz="2400" dirty="0">
                <a:latin typeface="+mn-lt"/>
              </a:rPr>
              <a:t>più alte rispetto alle tariffe più basse che si possono trovare sul mercato, livello di servizio più </a:t>
            </a:r>
            <a:r>
              <a:rPr lang="it-IT" sz="2400" dirty="0" smtClean="0">
                <a:latin typeface="+mn-lt"/>
              </a:rPr>
              <a:t>elevato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 smtClean="0">
                <a:latin typeface="+mn-lt"/>
              </a:rPr>
              <a:t>Hub</a:t>
            </a:r>
            <a:r>
              <a:rPr lang="it-IT" sz="2400" dirty="0" smtClean="0">
                <a:latin typeface="+mn-lt"/>
              </a:rPr>
              <a:t> operativi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>
                <a:latin typeface="+mn-lt"/>
              </a:rPr>
              <a:t>Alleanze </a:t>
            </a:r>
            <a:r>
              <a:rPr lang="it-IT" sz="2400" dirty="0">
                <a:latin typeface="+mn-lt"/>
              </a:rPr>
              <a:t>con altre compagnie aeree</a:t>
            </a:r>
            <a:r>
              <a:rPr lang="fr-FR" altLang="fr-FR" sz="2400" dirty="0">
                <a:latin typeface="+mn-lt"/>
                <a:sym typeface="Wingdings" panose="05000000000000000000" pitchFamily="2" charset="2"/>
              </a:rPr>
              <a:t/>
            </a:r>
            <a:br>
              <a:rPr lang="fr-FR" altLang="fr-FR" sz="2400" dirty="0">
                <a:latin typeface="+mn-lt"/>
                <a:sym typeface="Wingdings" panose="05000000000000000000" pitchFamily="2" charset="2"/>
              </a:rPr>
            </a:br>
            <a:endParaRPr lang="fr-FR" altLang="fr-FR" sz="2400" dirty="0">
              <a:latin typeface="+mn-lt"/>
              <a:sym typeface="Wingdings" panose="05000000000000000000" pitchFamily="2" charset="2"/>
            </a:endParaRPr>
          </a:p>
          <a:p>
            <a:pPr marL="0" lvl="1" indent="0">
              <a:buNone/>
            </a:pPr>
            <a:endParaRPr lang="it-IT" altLang="fr-FR" sz="2400" dirty="0" smtClean="0">
              <a:latin typeface="+mn-lt"/>
              <a:sym typeface="Wingdings" panose="05000000000000000000" pitchFamily="2" charset="2"/>
            </a:endParaRPr>
          </a:p>
          <a:p>
            <a:pPr marL="0" lvl="1" indent="0">
              <a:buNone/>
            </a:pPr>
            <a:r>
              <a:rPr lang="it-IT" altLang="fr-FR" sz="2400" dirty="0" smtClean="0">
                <a:latin typeface="+mn-lt"/>
                <a:sym typeface="Wingdings" panose="05000000000000000000" pitchFamily="2" charset="2"/>
              </a:rPr>
              <a:t>Sviluppare </a:t>
            </a:r>
            <a:r>
              <a:rPr lang="it-IT" altLang="fr-FR" sz="2400" dirty="0">
                <a:latin typeface="+mn-lt"/>
                <a:sym typeface="Wingdings" panose="05000000000000000000" pitchFamily="2" charset="2"/>
              </a:rPr>
              <a:t>la presenza sui social </a:t>
            </a:r>
            <a:r>
              <a:rPr lang="it-IT" altLang="fr-FR" sz="2400" dirty="0" smtClean="0">
                <a:latin typeface="+mn-lt"/>
                <a:sym typeface="Wingdings" panose="05000000000000000000" pitchFamily="2" charset="2"/>
              </a:rPr>
              <a:t>network</a:t>
            </a:r>
            <a:endParaRPr lang="fr-FR" altLang="fr-FR" sz="2400" b="1" dirty="0">
              <a:latin typeface="+mn-lt"/>
              <a:sym typeface="Wingdings" panose="05000000000000000000" pitchFamily="2" charset="2"/>
            </a:endParaRPr>
          </a:p>
          <a:p>
            <a:endParaRPr lang="fr-FR" altLang="fr-FR" sz="2400" dirty="0">
              <a:latin typeface="+mn-lt"/>
              <a:sym typeface="Wingdings" panose="05000000000000000000" pitchFamily="2" charset="2"/>
            </a:endParaRPr>
          </a:p>
        </p:txBody>
      </p:sp>
      <p:sp>
        <p:nvSpPr>
          <p:cNvPr id="14341" name="Espace réservé du numéro de diapositive 2">
            <a:extLst>
              <a:ext uri="{FF2B5EF4-FFF2-40B4-BE49-F238E27FC236}">
                <a16:creationId xmlns:a16="http://schemas.microsoft.com/office/drawing/2014/main" id="{0206FF0E-D90A-4205-97EF-F25C067AC3D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AD029FD-04C4-4CD9-BC49-C0C0F97C19E1}" type="slidenum">
              <a:rPr lang="fr-FR" altLang="fr-FR" sz="900">
                <a:solidFill>
                  <a:srgbClr val="898989"/>
                </a:solidFill>
              </a:rPr>
              <a:pPr/>
              <a:t>6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>
            <a:extLst>
              <a:ext uri="{FF2B5EF4-FFF2-40B4-BE49-F238E27FC236}">
                <a16:creationId xmlns:a16="http://schemas.microsoft.com/office/drawing/2014/main" id="{776E72B4-699C-4D19-99E4-0D68D9F3A3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152" y="480840"/>
            <a:ext cx="11636375" cy="625475"/>
          </a:xfrm>
        </p:spPr>
        <p:txBody>
          <a:bodyPr/>
          <a:lstStyle/>
          <a:p>
            <a:r>
              <a:rPr lang="it-IT" sz="2400" b="1" dirty="0"/>
              <a:t>Analisi delle priorità di Mr. </a:t>
            </a:r>
            <a:r>
              <a:rPr lang="it-IT" sz="2400" b="1" dirty="0" err="1"/>
              <a:t>Hope</a:t>
            </a:r>
            <a:r>
              <a:rPr lang="it-IT" sz="2400" b="1" dirty="0"/>
              <a:t> + questioni da sollevare prima della riunione del </a:t>
            </a:r>
            <a:r>
              <a:rPr lang="it-IT" sz="2400" b="1" dirty="0" smtClean="0"/>
              <a:t>CDA </a:t>
            </a:r>
            <a:endParaRPr lang="fr-FR" altLang="fr-FR" sz="2400" b="1" dirty="0">
              <a:sym typeface="Wingdings" panose="05000000000000000000" pitchFamily="2" charset="2"/>
            </a:endParaRPr>
          </a:p>
        </p:txBody>
      </p:sp>
      <p:sp>
        <p:nvSpPr>
          <p:cNvPr id="27650" name="Espace réservé du contenu 2">
            <a:extLst>
              <a:ext uri="{FF2B5EF4-FFF2-40B4-BE49-F238E27FC236}">
                <a16:creationId xmlns:a16="http://schemas.microsoft.com/office/drawing/2014/main" id="{68AF2CE4-922F-498F-A16A-5D636F3F1D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8720" y="1585913"/>
            <a:ext cx="10917238" cy="4443412"/>
          </a:xfrm>
        </p:spPr>
        <p:txBody>
          <a:bodyPr/>
          <a:lstStyle/>
          <a:p>
            <a:pPr algn="ctr"/>
            <a:endParaRPr lang="it-IT" altLang="fr-FR" sz="2400" b="1" dirty="0" smtClean="0">
              <a:sym typeface="Wingdings" panose="05000000000000000000" pitchFamily="2" charset="2"/>
            </a:endParaRPr>
          </a:p>
          <a:p>
            <a:pPr algn="ctr"/>
            <a:r>
              <a:rPr lang="it-IT" altLang="fr-FR" sz="2400" b="1" dirty="0" smtClean="0">
                <a:sym typeface="Wingdings" panose="05000000000000000000" pitchFamily="2" charset="2"/>
              </a:rPr>
              <a:t>Coerenza </a:t>
            </a:r>
            <a:r>
              <a:rPr lang="it-IT" altLang="fr-FR" sz="2400" b="1" dirty="0">
                <a:sym typeface="Wingdings" panose="05000000000000000000" pitchFamily="2" charset="2"/>
              </a:rPr>
              <a:t>delle priorità con le aspettative degli stakeholder</a:t>
            </a:r>
          </a:p>
          <a:p>
            <a:pPr algn="ctr"/>
            <a:endParaRPr lang="it-IT" altLang="fr-FR" sz="2400" dirty="0" smtClean="0">
              <a:sym typeface="Wingdings" panose="05000000000000000000" pitchFamily="2" charset="2"/>
            </a:endParaRPr>
          </a:p>
          <a:p>
            <a:pPr algn="ctr"/>
            <a:r>
              <a:rPr lang="it-IT" altLang="fr-FR" sz="2400" dirty="0" smtClean="0">
                <a:sym typeface="Wingdings" panose="05000000000000000000" pitchFamily="2" charset="2"/>
              </a:rPr>
              <a:t>Redditività </a:t>
            </a:r>
            <a:r>
              <a:rPr lang="it-IT" altLang="fr-FR" sz="2400" dirty="0">
                <a:sym typeface="Wingdings" panose="05000000000000000000" pitchFamily="2" charset="2"/>
              </a:rPr>
              <a:t>(a breve termine) e riduzione del debito (a medio termine): coerenti con le aspettative degli azionisti e dello Stato (prestito garantito</a:t>
            </a:r>
            <a:r>
              <a:rPr lang="it-IT" altLang="fr-FR" sz="2400" dirty="0" smtClean="0">
                <a:sym typeface="Wingdings" panose="05000000000000000000" pitchFamily="2" charset="2"/>
              </a:rPr>
              <a:t>)</a:t>
            </a:r>
          </a:p>
          <a:p>
            <a:pPr algn="ctr"/>
            <a:endParaRPr lang="it-IT" altLang="fr-FR" sz="1200" dirty="0">
              <a:sym typeface="Wingdings" panose="05000000000000000000" pitchFamily="2" charset="2"/>
            </a:endParaRPr>
          </a:p>
          <a:p>
            <a:pPr algn="ctr"/>
            <a:r>
              <a:rPr lang="it-IT" altLang="fr-FR" sz="2400" dirty="0" err="1">
                <a:sym typeface="Wingdings" panose="05000000000000000000" pitchFamily="2" charset="2"/>
              </a:rPr>
              <a:t>Decarbonizzazione</a:t>
            </a:r>
            <a:r>
              <a:rPr lang="it-IT" altLang="fr-FR" sz="2400" dirty="0">
                <a:sym typeface="Wingdings" panose="05000000000000000000" pitchFamily="2" charset="2"/>
              </a:rPr>
              <a:t>: coerente con le aspettative delle autorità di regolamentazione, della società </a:t>
            </a:r>
            <a:r>
              <a:rPr lang="it-IT" altLang="fr-FR" sz="2400" dirty="0" smtClean="0">
                <a:sym typeface="Wingdings" panose="05000000000000000000" pitchFamily="2" charset="2"/>
              </a:rPr>
              <a:t> </a:t>
            </a:r>
            <a:r>
              <a:rPr lang="it-IT" altLang="fr-FR" sz="2400" dirty="0">
                <a:sym typeface="Wingdings" panose="05000000000000000000" pitchFamily="2" charset="2"/>
              </a:rPr>
              <a:t>e dello </a:t>
            </a:r>
            <a:r>
              <a:rPr lang="it-IT" altLang="fr-FR" sz="2400" dirty="0" smtClean="0">
                <a:sym typeface="Wingdings" panose="05000000000000000000" pitchFamily="2" charset="2"/>
              </a:rPr>
              <a:t>Stato.</a:t>
            </a:r>
            <a:endParaRPr lang="it-IT" altLang="fr-FR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altLang="fr-FR" sz="2400" dirty="0">
              <a:sym typeface="Wingdings" panose="05000000000000000000" pitchFamily="2" charset="2"/>
            </a:endParaRPr>
          </a:p>
        </p:txBody>
      </p:sp>
      <p:sp>
        <p:nvSpPr>
          <p:cNvPr id="18437" name="Espace réservé du numéro de diapositive 2">
            <a:extLst>
              <a:ext uri="{FF2B5EF4-FFF2-40B4-BE49-F238E27FC236}">
                <a16:creationId xmlns:a16="http://schemas.microsoft.com/office/drawing/2014/main" id="{69600AA4-AE8F-4500-9BB4-D0C43A6C74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DA6A07C-584C-465E-B643-49661E175991}" type="slidenum">
              <a:rPr lang="fr-FR" altLang="fr-FR" sz="900">
                <a:solidFill>
                  <a:srgbClr val="898989"/>
                </a:solidFill>
              </a:rPr>
              <a:pPr/>
              <a:t>7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2">
            <a:extLst>
              <a:ext uri="{FF2B5EF4-FFF2-40B4-BE49-F238E27FC236}">
                <a16:creationId xmlns:a16="http://schemas.microsoft.com/office/drawing/2014/main" id="{68AF2CE4-922F-498F-A16A-5D636F3F1D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9320" y="1277958"/>
            <a:ext cx="11743981" cy="33711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altLang="fr-FR" sz="2400" b="1" dirty="0">
                <a:sym typeface="Wingdings" panose="05000000000000000000" pitchFamily="2" charset="2"/>
              </a:rPr>
              <a:t>Ma...Nessuna attenzione ai </a:t>
            </a:r>
            <a:r>
              <a:rPr lang="it-IT" altLang="fr-FR" sz="2400" b="1" dirty="0" smtClean="0">
                <a:sym typeface="Wingdings" panose="05000000000000000000" pitchFamily="2" charset="2"/>
              </a:rPr>
              <a:t>dipendenti</a:t>
            </a:r>
          </a:p>
          <a:p>
            <a:pPr algn="ctr"/>
            <a:r>
              <a:rPr lang="it-IT" altLang="fr-FR" sz="2400" b="1" dirty="0" smtClean="0">
                <a:sym typeface="Wingdings" panose="05000000000000000000" pitchFamily="2" charset="2"/>
              </a:rPr>
              <a:t> </a:t>
            </a:r>
            <a:endParaRPr lang="it-IT" altLang="fr-FR" sz="2400" b="1" dirty="0">
              <a:sym typeface="Wingdings" panose="05000000000000000000" pitchFamily="2" charset="2"/>
            </a:endParaRPr>
          </a:p>
          <a:p>
            <a:pPr algn="ctr"/>
            <a:r>
              <a:rPr lang="it-IT" altLang="fr-FR" sz="2400" dirty="0">
                <a:sym typeface="Wingdings" panose="05000000000000000000" pitchFamily="2" charset="2"/>
              </a:rPr>
              <a:t>Ai clienti ci si rivolge solo attraverso la riduzione dei tempi di connessione e la comunicazione sui social network</a:t>
            </a:r>
          </a:p>
          <a:p>
            <a:pPr algn="ctr"/>
            <a:r>
              <a:rPr lang="it-IT" altLang="fr-FR" sz="2400" dirty="0">
                <a:sym typeface="Wingdings" panose="05000000000000000000" pitchFamily="2" charset="2"/>
              </a:rPr>
              <a:t>E le aspettative dei clienti in termini di servizi offerti (strategia di </a:t>
            </a:r>
            <a:r>
              <a:rPr lang="it-IT" altLang="fr-FR" sz="2400" dirty="0" smtClean="0">
                <a:sym typeface="Wingdings" panose="05000000000000000000" pitchFamily="2" charset="2"/>
              </a:rPr>
              <a:t>differenziazione)?</a:t>
            </a:r>
          </a:p>
          <a:p>
            <a:pPr algn="ctr"/>
            <a:r>
              <a:rPr lang="it-IT" altLang="fr-FR" sz="2400" dirty="0">
                <a:sym typeface="Wingdings" panose="05000000000000000000" pitchFamily="2" charset="2"/>
              </a:rPr>
              <a:t>Il piano di riduzione dei costi per l'assistenza a terra e i servizi di bordo non è coerente con la strategia </a:t>
            </a:r>
            <a:r>
              <a:rPr lang="it-IT" altLang="fr-FR" sz="2400" dirty="0" smtClean="0">
                <a:sym typeface="Wingdings" panose="05000000000000000000" pitchFamily="2" charset="2"/>
              </a:rPr>
              <a:t>di </a:t>
            </a:r>
            <a:r>
              <a:rPr lang="it-IT" altLang="fr-FR" sz="2400" dirty="0">
                <a:sym typeface="Wingdings" panose="05000000000000000000" pitchFamily="2" charset="2"/>
              </a:rPr>
              <a:t>una compagnia aerea tradizionale</a:t>
            </a:r>
            <a:endParaRPr lang="it-IT" altLang="fr-FR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altLang="fr-FR" sz="2400" dirty="0">
              <a:sym typeface="Wingdings" panose="05000000000000000000" pitchFamily="2" charset="2"/>
            </a:endParaRPr>
          </a:p>
          <a:p>
            <a:endParaRPr lang="fr-FR" altLang="fr-FR" sz="2400" dirty="0">
              <a:sym typeface="Wingdings" panose="05000000000000000000" pitchFamily="2" charset="2"/>
            </a:endParaRPr>
          </a:p>
        </p:txBody>
      </p:sp>
      <p:sp>
        <p:nvSpPr>
          <p:cNvPr id="18437" name="Espace réservé du numéro de diapositive 2">
            <a:extLst>
              <a:ext uri="{FF2B5EF4-FFF2-40B4-BE49-F238E27FC236}">
                <a16:creationId xmlns:a16="http://schemas.microsoft.com/office/drawing/2014/main" id="{69600AA4-AE8F-4500-9BB4-D0C43A6C74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DA6A07C-584C-465E-B643-49661E175991}" type="slidenum">
              <a:rPr lang="fr-FR" altLang="fr-FR" sz="900">
                <a:solidFill>
                  <a:srgbClr val="898989"/>
                </a:solidFill>
              </a:rPr>
              <a:pPr/>
              <a:t>8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04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6F1194-E6CA-4C4A-A4BB-4AC26221FEB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09663" y="1905000"/>
            <a:ext cx="11082337" cy="14700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Parte </a:t>
            </a:r>
            <a:r>
              <a:rPr lang="fr-FR" dirty="0"/>
              <a:t>2</a:t>
            </a:r>
          </a:p>
        </p:txBody>
      </p:sp>
      <p:sp>
        <p:nvSpPr>
          <p:cNvPr id="22532" name="Espace réservé du numéro de diapositive 4">
            <a:extLst>
              <a:ext uri="{FF2B5EF4-FFF2-40B4-BE49-F238E27FC236}">
                <a16:creationId xmlns:a16="http://schemas.microsoft.com/office/drawing/2014/main" id="{55A616C2-9883-4C0C-BE6F-D3F3010D086F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11906250" y="6192838"/>
            <a:ext cx="285750" cy="2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9520" tIns="34761" rIns="69520" bIns="34761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898989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F2C296A3-1FD3-4585-AFD2-FAA01F727B2C}" type="slidenum">
              <a:rPr lang="fr-FR" altLang="fr-FR" smtClean="0"/>
              <a:pPr>
                <a:defRPr/>
              </a:pPr>
              <a:t>9</a:t>
            </a:fld>
            <a:endParaRPr lang="fr-FR" altLang="fr-FR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192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/m_precDefault&gt;&lt;/CDefaultPrec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SCP Europe">
  <a:themeElements>
    <a:clrScheme name="ESCP colors 2">
      <a:dk1>
        <a:srgbClr val="3B2182"/>
      </a:dk1>
      <a:lt1>
        <a:srgbClr val="FEC33F"/>
      </a:lt1>
      <a:dk2>
        <a:srgbClr val="8C9EB8"/>
      </a:dk2>
      <a:lt2>
        <a:srgbClr val="A58E7C"/>
      </a:lt2>
      <a:accent1>
        <a:srgbClr val="FEFFFE"/>
      </a:accent1>
      <a:accent2>
        <a:srgbClr val="3B2182"/>
      </a:accent2>
      <a:accent3>
        <a:srgbClr val="FEFFFE"/>
      </a:accent3>
      <a:accent4>
        <a:srgbClr val="8C9EB8"/>
      </a:accent4>
      <a:accent5>
        <a:srgbClr val="A58E7C"/>
      </a:accent5>
      <a:accent6>
        <a:srgbClr val="3B2182"/>
      </a:accent6>
      <a:hlink>
        <a:srgbClr val="FEC33F"/>
      </a:hlink>
      <a:folHlink>
        <a:srgbClr val="8C9EB8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 cmpd="sng" algn="ctr">
          <a:noFill/>
          <a:prstDash val="solid"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FFFFFF"/>
              </a:solidFill>
              <a:prstDash val="solid"/>
            </a14:hiddenLine>
          </a:ext>
        </a:extLst>
      </a:spPr>
      <a:bodyPr rtlCol="0" anchor="ctr"/>
      <a:lstStyle>
        <a:defPPr algn="ctr"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iapos FG 2020" id="{E599DE8D-4FB4-4BAC-89F4-E9C54C0E968D}" vid="{9EC7593E-AAD6-4669-86C3-52B4353FC364}"/>
    </a:ext>
  </a:extLst>
</a:theme>
</file>

<file path=ppt/theme/theme2.xml><?xml version="1.0" encoding="utf-8"?>
<a:theme xmlns:a="http://schemas.openxmlformats.org/drawingml/2006/main" name="1_ESCP Europe">
  <a:themeElements>
    <a:clrScheme name="ESCP colors 2">
      <a:dk1>
        <a:srgbClr val="3B2182"/>
      </a:dk1>
      <a:lt1>
        <a:srgbClr val="FEC33F"/>
      </a:lt1>
      <a:dk2>
        <a:srgbClr val="8C9EB8"/>
      </a:dk2>
      <a:lt2>
        <a:srgbClr val="A58E7C"/>
      </a:lt2>
      <a:accent1>
        <a:srgbClr val="FEFFFE"/>
      </a:accent1>
      <a:accent2>
        <a:srgbClr val="3B2182"/>
      </a:accent2>
      <a:accent3>
        <a:srgbClr val="FEFFFE"/>
      </a:accent3>
      <a:accent4>
        <a:srgbClr val="8C9EB8"/>
      </a:accent4>
      <a:accent5>
        <a:srgbClr val="A58E7C"/>
      </a:accent5>
      <a:accent6>
        <a:srgbClr val="3B2182"/>
      </a:accent6>
      <a:hlink>
        <a:srgbClr val="FEC33F"/>
      </a:hlink>
      <a:folHlink>
        <a:srgbClr val="8C9EB8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 cmpd="sng" algn="ctr">
          <a:noFill/>
          <a:prstDash val="solid"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FFFFFF"/>
              </a:solidFill>
              <a:prstDash val="solid"/>
            </a14:hiddenLine>
          </a:ext>
        </a:extLst>
      </a:spPr>
      <a:bodyPr rtlCol="0" anchor="ctr"/>
      <a:lstStyle>
        <a:defPPr algn="ctr"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iapos FG 2020" id="{E599DE8D-4FB4-4BAC-89F4-E9C54C0E968D}" vid="{FBF607E9-816E-4531-9C39-4B76E4516FA9}"/>
    </a:ext>
  </a:extLst>
</a:theme>
</file>

<file path=ppt/theme/theme3.xml><?xml version="1.0" encoding="utf-8"?>
<a:theme xmlns:a="http://schemas.openxmlformats.org/drawingml/2006/main" name="2_ESCP Europe">
  <a:themeElements>
    <a:clrScheme name="ESCP colors 2">
      <a:dk1>
        <a:srgbClr val="3B2182"/>
      </a:dk1>
      <a:lt1>
        <a:srgbClr val="FEC33F"/>
      </a:lt1>
      <a:dk2>
        <a:srgbClr val="8C9EB8"/>
      </a:dk2>
      <a:lt2>
        <a:srgbClr val="A58E7C"/>
      </a:lt2>
      <a:accent1>
        <a:srgbClr val="FEFFFE"/>
      </a:accent1>
      <a:accent2>
        <a:srgbClr val="3B2182"/>
      </a:accent2>
      <a:accent3>
        <a:srgbClr val="FEFFFE"/>
      </a:accent3>
      <a:accent4>
        <a:srgbClr val="8C9EB8"/>
      </a:accent4>
      <a:accent5>
        <a:srgbClr val="A58E7C"/>
      </a:accent5>
      <a:accent6>
        <a:srgbClr val="3B2182"/>
      </a:accent6>
      <a:hlink>
        <a:srgbClr val="FEC33F"/>
      </a:hlink>
      <a:folHlink>
        <a:srgbClr val="8C9EB8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 cmpd="sng" algn="ctr">
          <a:noFill/>
          <a:prstDash val="solid"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FFFFFF"/>
              </a:solidFill>
              <a:prstDash val="solid"/>
            </a14:hiddenLine>
          </a:ext>
        </a:extLst>
      </a:spPr>
      <a:bodyPr rtlCol="0" anchor="ctr"/>
      <a:lstStyle>
        <a:defPPr algn="ctr"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iapos FG 2020" id="{E599DE8D-4FB4-4BAC-89F4-E9C54C0E968D}" vid="{4A8B4C62-2E83-44EA-A7C6-973BC1096DA2}"/>
    </a:ext>
  </a:extLst>
</a:theme>
</file>

<file path=ppt/theme/theme4.xml><?xml version="1.0" encoding="utf-8"?>
<a:theme xmlns:a="http://schemas.openxmlformats.org/drawingml/2006/main" name="3_ESCP Europe">
  <a:themeElements>
    <a:clrScheme name="ESCP colors 2">
      <a:dk1>
        <a:srgbClr val="3B2182"/>
      </a:dk1>
      <a:lt1>
        <a:srgbClr val="FEC33F"/>
      </a:lt1>
      <a:dk2>
        <a:srgbClr val="8C9EB8"/>
      </a:dk2>
      <a:lt2>
        <a:srgbClr val="A58E7C"/>
      </a:lt2>
      <a:accent1>
        <a:srgbClr val="FEFFFE"/>
      </a:accent1>
      <a:accent2>
        <a:srgbClr val="3B2182"/>
      </a:accent2>
      <a:accent3>
        <a:srgbClr val="FEFFFE"/>
      </a:accent3>
      <a:accent4>
        <a:srgbClr val="8C9EB8"/>
      </a:accent4>
      <a:accent5>
        <a:srgbClr val="A58E7C"/>
      </a:accent5>
      <a:accent6>
        <a:srgbClr val="3B2182"/>
      </a:accent6>
      <a:hlink>
        <a:srgbClr val="FEC33F"/>
      </a:hlink>
      <a:folHlink>
        <a:srgbClr val="8C9EB8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 cmpd="sng" algn="ctr">
          <a:noFill/>
          <a:prstDash val="solid"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FFFFFF"/>
              </a:solidFill>
              <a:prstDash val="solid"/>
            </a14:hiddenLine>
          </a:ext>
        </a:extLst>
      </a:spPr>
      <a:bodyPr rtlCol="0" anchor="ctr"/>
      <a:lstStyle>
        <a:defPPr algn="ctr"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iapos FG 2020" id="{E599DE8D-4FB4-4BAC-89F4-E9C54C0E968D}" vid="{54A29884-CCB5-41BD-A719-19E641B7823D}"/>
    </a:ext>
  </a:extLst>
</a:theme>
</file>

<file path=ppt/theme/theme5.xml><?xml version="1.0" encoding="utf-8"?>
<a:theme xmlns:a="http://schemas.openxmlformats.org/drawingml/2006/main" name="4_ESCP Europe">
  <a:themeElements>
    <a:clrScheme name="ESCP colors 2">
      <a:dk1>
        <a:srgbClr val="3B2182"/>
      </a:dk1>
      <a:lt1>
        <a:srgbClr val="FEC33F"/>
      </a:lt1>
      <a:dk2>
        <a:srgbClr val="8C9EB8"/>
      </a:dk2>
      <a:lt2>
        <a:srgbClr val="A58E7C"/>
      </a:lt2>
      <a:accent1>
        <a:srgbClr val="FEFFFE"/>
      </a:accent1>
      <a:accent2>
        <a:srgbClr val="3B2182"/>
      </a:accent2>
      <a:accent3>
        <a:srgbClr val="FEFFFE"/>
      </a:accent3>
      <a:accent4>
        <a:srgbClr val="8C9EB8"/>
      </a:accent4>
      <a:accent5>
        <a:srgbClr val="A58E7C"/>
      </a:accent5>
      <a:accent6>
        <a:srgbClr val="3B2182"/>
      </a:accent6>
      <a:hlink>
        <a:srgbClr val="FEC33F"/>
      </a:hlink>
      <a:folHlink>
        <a:srgbClr val="8C9EB8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 cmpd="sng" algn="ctr">
          <a:noFill/>
          <a:prstDash val="solid"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FFFFFF"/>
              </a:solidFill>
              <a:prstDash val="solid"/>
            </a14:hiddenLine>
          </a:ext>
        </a:extLst>
      </a:spPr>
      <a:bodyPr rtlCol="0" anchor="ctr"/>
      <a:lstStyle>
        <a:defPPr algn="ctr"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iapos FG 2020" id="{E599DE8D-4FB4-4BAC-89F4-E9C54C0E968D}" vid="{3A3C9BBC-0D91-4C95-8085-C3B38E306880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Diapos FG 2020</Template>
  <TotalTime>3543</TotalTime>
  <Words>859</Words>
  <Application>Microsoft Office PowerPoint</Application>
  <PresentationFormat>Widescreen</PresentationFormat>
  <Paragraphs>147</Paragraphs>
  <Slides>14</Slides>
  <Notes>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5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31" baseType="lpstr">
      <vt:lpstr>ＭＳ Ｐゴシック</vt:lpstr>
      <vt:lpstr>ＭＳ Ｐゴシック</vt:lpstr>
      <vt:lpstr>Arial</vt:lpstr>
      <vt:lpstr>Calibri</vt:lpstr>
      <vt:lpstr>Gill Sans Fin</vt:lpstr>
      <vt:lpstr>Gill Sans Semi-gras</vt:lpstr>
      <vt:lpstr>Montserrat</vt:lpstr>
      <vt:lpstr>Montserrat Light</vt:lpstr>
      <vt:lpstr>Taviraj Medium</vt:lpstr>
      <vt:lpstr>Times New Roman</vt:lpstr>
      <vt:lpstr>Wingdings</vt:lpstr>
      <vt:lpstr>ESCP Europe</vt:lpstr>
      <vt:lpstr>1_ESCP Europe</vt:lpstr>
      <vt:lpstr>2_ESCP Europe</vt:lpstr>
      <vt:lpstr>3_ESCP Europe</vt:lpstr>
      <vt:lpstr>4_ESCP Europe</vt:lpstr>
      <vt:lpstr>think-cell Slide</vt:lpstr>
      <vt:lpstr>National Aiways</vt:lpstr>
      <vt:lpstr>Parte 1</vt:lpstr>
      <vt:lpstr>Priorità di Mr Hope</vt:lpstr>
      <vt:lpstr> Stakeholders e aspettative</vt:lpstr>
      <vt:lpstr>     Stakeholders e aspettative</vt:lpstr>
      <vt:lpstr>Posizionamento National Airways</vt:lpstr>
      <vt:lpstr>Analisi delle priorità di Mr. Hope + questioni da sollevare prima della riunione del CDA </vt:lpstr>
      <vt:lpstr>Presentazione standard di PowerPoint</vt:lpstr>
      <vt:lpstr>Parte 2</vt:lpstr>
      <vt:lpstr>Validazione e adeguamento delle priorità il CDA</vt:lpstr>
      <vt:lpstr> </vt:lpstr>
      <vt:lpstr>Indicatori</vt:lpstr>
      <vt:lpstr>Indicatori</vt:lpstr>
      <vt:lpstr>Indicatori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UTOPIA</dc:title>
  <dc:creator>Francoise Giraud</dc:creator>
  <cp:lastModifiedBy>Elisa</cp:lastModifiedBy>
  <cp:revision>105</cp:revision>
  <cp:lastPrinted>2020-08-28T14:55:50Z</cp:lastPrinted>
  <dcterms:created xsi:type="dcterms:W3CDTF">2020-08-31T13:48:51Z</dcterms:created>
  <dcterms:modified xsi:type="dcterms:W3CDTF">2025-02-12T13:19:57Z</dcterms:modified>
</cp:coreProperties>
</file>